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0.xml" ContentType="application/vnd.openxmlformats-officedocument.themeOverride+xml"/>
  <Override PartName="/ppt/drawings/drawing4.xml" ContentType="application/vnd.openxmlformats-officedocument.drawingml.chartshape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305" r:id="rId2"/>
    <p:sldId id="289" r:id="rId3"/>
    <p:sldId id="313" r:id="rId4"/>
    <p:sldId id="319" r:id="rId5"/>
    <p:sldId id="334" r:id="rId6"/>
    <p:sldId id="314" r:id="rId7"/>
    <p:sldId id="315" r:id="rId8"/>
    <p:sldId id="335" r:id="rId9"/>
    <p:sldId id="331" r:id="rId10"/>
    <p:sldId id="330" r:id="rId11"/>
    <p:sldId id="332" r:id="rId12"/>
    <p:sldId id="333" r:id="rId13"/>
    <p:sldId id="323" r:id="rId14"/>
    <p:sldId id="324" r:id="rId15"/>
    <p:sldId id="317" r:id="rId16"/>
    <p:sldId id="263" r:id="rId17"/>
    <p:sldId id="322" r:id="rId18"/>
    <p:sldId id="267" r:id="rId19"/>
    <p:sldId id="321" r:id="rId20"/>
    <p:sldId id="336" r:id="rId21"/>
    <p:sldId id="309" r:id="rId22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oop Kumman" initials="AK" lastIdx="3" clrIdx="0">
    <p:extLst>
      <p:ext uri="{19B8F6BF-5375-455C-9EA6-DF929625EA0E}">
        <p15:presenceInfo xmlns:p15="http://schemas.microsoft.com/office/powerpoint/2012/main" userId="S-1-5-21-447433727-2217341107-2508310380-17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53"/>
    <a:srgbClr val="0033CC"/>
    <a:srgbClr val="FFD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4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Worksheet%20in%20Mission%20Noise%20K0PA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050"/>
              <a:t>TTCE Comparison</a:t>
            </a:r>
          </a:p>
        </c:rich>
      </c:tx>
      <c:layout>
        <c:manualLayout>
          <c:xMode val="edge"/>
          <c:yMode val="edge"/>
          <c:x val="0.23706418035216584"/>
          <c:y val="4.38473834850729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468958360594873"/>
          <c:y val="0.17129629629629628"/>
          <c:w val="0.66583365539991535"/>
          <c:h val="0.6750080198308544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Sheet2!$J$6</c:f>
              <c:strCache>
                <c:ptCount val="1"/>
                <c:pt idx="0">
                  <c:v>With MG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Sheet2!$N$7:$N$16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xVal>
          <c:yVal>
            <c:numRef>
              <c:f>Sheet2!$J$7:$J$16</c:f>
              <c:numCache>
                <c:formatCode>0.000</c:formatCode>
                <c:ptCount val="10"/>
                <c:pt idx="0">
                  <c:v>1.2E-2</c:v>
                </c:pt>
                <c:pt idx="1">
                  <c:v>0.01</c:v>
                </c:pt>
                <c:pt idx="2">
                  <c:v>8.9999999999999993E-3</c:v>
                </c:pt>
                <c:pt idx="3">
                  <c:v>8.0000000000000002E-3</c:v>
                </c:pt>
                <c:pt idx="4">
                  <c:v>1.2999999999999999E-2</c:v>
                </c:pt>
                <c:pt idx="5">
                  <c:v>0.01</c:v>
                </c:pt>
                <c:pt idx="6">
                  <c:v>1.0999999999999999E-2</c:v>
                </c:pt>
                <c:pt idx="7">
                  <c:v>8.0000000000000002E-3</c:v>
                </c:pt>
                <c:pt idx="8">
                  <c:v>0.01</c:v>
                </c:pt>
                <c:pt idx="9">
                  <c:v>1.0999999999999999E-2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19-4AFF-8CAB-2CFB7FEFB1D2}"/>
            </c:ext>
          </c:extLst>
        </c:ser>
        <c:ser>
          <c:idx val="1"/>
          <c:order val="1"/>
          <c:tx>
            <c:strRef>
              <c:f>Sheet2!$K$6</c:f>
              <c:strCache>
                <c:ptCount val="1"/>
                <c:pt idx="0">
                  <c:v>Wth SD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Sheet2!$O$7:$O$16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</c:numCache>
            </c:numRef>
          </c:xVal>
          <c:yVal>
            <c:numRef>
              <c:f>Sheet2!$K$7:$K$16</c:f>
              <c:numCache>
                <c:formatCode>General</c:formatCode>
                <c:ptCount val="10"/>
                <c:pt idx="0">
                  <c:v>2.1999999999999999E-2</c:v>
                </c:pt>
                <c:pt idx="1">
                  <c:v>1.9E-2</c:v>
                </c:pt>
                <c:pt idx="2">
                  <c:v>1.7999999999999999E-2</c:v>
                </c:pt>
                <c:pt idx="3">
                  <c:v>1.7999999999999999E-2</c:v>
                </c:pt>
                <c:pt idx="4">
                  <c:v>2.4E-2</c:v>
                </c:pt>
                <c:pt idx="5">
                  <c:v>0.02</c:v>
                </c:pt>
                <c:pt idx="6">
                  <c:v>2.1999999999999999E-2</c:v>
                </c:pt>
                <c:pt idx="7">
                  <c:v>2.1000000000000001E-2</c:v>
                </c:pt>
                <c:pt idx="8">
                  <c:v>2.1999999999999999E-2</c:v>
                </c:pt>
                <c:pt idx="9">
                  <c:v>1.7999999999999999E-2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19-4AFF-8CAB-2CFB7FEFB1D2}"/>
            </c:ext>
          </c:extLst>
        </c:ser>
        <c:ser>
          <c:idx val="2"/>
          <c:order val="2"/>
          <c:tx>
            <c:v>Limit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Sheet2!$N$6:$O$6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xVal>
          <c:yVal>
            <c:numRef>
              <c:f>Sheet2!$L$7:$L$8</c:f>
              <c:numCache>
                <c:formatCode>General</c:formatCode>
                <c:ptCount val="2"/>
                <c:pt idx="0">
                  <c:v>1.6E-2</c:v>
                </c:pt>
                <c:pt idx="1">
                  <c:v>1.6E-2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C19-4AFF-8CAB-2CFB7FEFB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8630736"/>
        <c:axId val="428626800"/>
      </c:scatterChart>
      <c:valAx>
        <c:axId val="428630736"/>
        <c:scaling>
          <c:orientation val="minMax"/>
          <c:max val="3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8626800"/>
        <c:crosses val="autoZero"/>
        <c:crossBetween val="midCat"/>
        <c:majorUnit val="1"/>
      </c:valAx>
      <c:valAx>
        <c:axId val="42862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TTCE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630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  <c:userShapes r:id="rId5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r>
              <a:rPr lang="en-US" b="1"/>
              <a:t>Final OBD Level- All Lines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36570428696414"/>
          <c:y val="0.17925925925925926"/>
          <c:w val="0.85007874015748031"/>
          <c:h val="0.5805555555555556"/>
        </c:manualLayout>
      </c:layout>
      <c:scatterChart>
        <c:scatterStyle val="lineMarker"/>
        <c:varyColors val="0"/>
        <c:ser>
          <c:idx val="0"/>
          <c:order val="0"/>
          <c:tx>
            <c:v>Line 1</c:v>
          </c:tx>
          <c:spPr>
            <a:ln w="1905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Sheet1!$G$7:$G$36</c:f>
              <c:numCache>
                <c:formatCode>0.000</c:formatCode>
                <c:ptCount val="3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</c:numCache>
            </c:numRef>
          </c:xVal>
          <c:yVal>
            <c:numRef>
              <c:f>Sheet1!$B$7:$B$36</c:f>
              <c:numCache>
                <c:formatCode>0.000</c:formatCode>
                <c:ptCount val="30"/>
                <c:pt idx="0">
                  <c:v>68.983999999999995</c:v>
                </c:pt>
                <c:pt idx="1">
                  <c:v>68.983000000000004</c:v>
                </c:pt>
                <c:pt idx="2">
                  <c:v>68.989000000000004</c:v>
                </c:pt>
                <c:pt idx="3">
                  <c:v>68.984999999999999</c:v>
                </c:pt>
                <c:pt idx="4">
                  <c:v>68.989000000000004</c:v>
                </c:pt>
                <c:pt idx="5">
                  <c:v>68.989000000000004</c:v>
                </c:pt>
                <c:pt idx="6">
                  <c:v>68.988</c:v>
                </c:pt>
                <c:pt idx="7">
                  <c:v>68.989999999999995</c:v>
                </c:pt>
                <c:pt idx="8">
                  <c:v>68.991</c:v>
                </c:pt>
                <c:pt idx="9">
                  <c:v>68.994</c:v>
                </c:pt>
                <c:pt idx="10">
                  <c:v>68.992999999999995</c:v>
                </c:pt>
                <c:pt idx="11">
                  <c:v>68.992000000000004</c:v>
                </c:pt>
                <c:pt idx="12">
                  <c:v>68.989000000000004</c:v>
                </c:pt>
                <c:pt idx="13">
                  <c:v>68.989999999999995</c:v>
                </c:pt>
                <c:pt idx="14">
                  <c:v>68.992000000000004</c:v>
                </c:pt>
                <c:pt idx="15">
                  <c:v>68.986999999999995</c:v>
                </c:pt>
                <c:pt idx="16">
                  <c:v>68.989999999999995</c:v>
                </c:pt>
                <c:pt idx="17">
                  <c:v>68.994</c:v>
                </c:pt>
                <c:pt idx="18">
                  <c:v>68.989999999999995</c:v>
                </c:pt>
                <c:pt idx="19">
                  <c:v>68.992000000000004</c:v>
                </c:pt>
                <c:pt idx="20">
                  <c:v>68.991</c:v>
                </c:pt>
                <c:pt idx="21">
                  <c:v>68.989999999999995</c:v>
                </c:pt>
                <c:pt idx="22">
                  <c:v>68.991</c:v>
                </c:pt>
                <c:pt idx="23">
                  <c:v>68.983999999999995</c:v>
                </c:pt>
                <c:pt idx="24">
                  <c:v>68.981999999999999</c:v>
                </c:pt>
                <c:pt idx="25">
                  <c:v>68.989999999999995</c:v>
                </c:pt>
                <c:pt idx="26">
                  <c:v>68.991</c:v>
                </c:pt>
                <c:pt idx="27">
                  <c:v>68.984999999999999</c:v>
                </c:pt>
                <c:pt idx="28">
                  <c:v>68.986000000000004</c:v>
                </c:pt>
                <c:pt idx="29">
                  <c:v>68.980999999999995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63-4E36-A319-6D7A99ECE9E4}"/>
            </c:ext>
          </c:extLst>
        </c:ser>
        <c:ser>
          <c:idx val="1"/>
          <c:order val="1"/>
          <c:tx>
            <c:v>Line 2</c:v>
          </c:tx>
          <c:spPr>
            <a:ln w="19050" cap="rnd">
              <a:noFill/>
              <a:round/>
            </a:ln>
            <a:effectLst/>
          </c:spPr>
          <c:marker>
            <c:symbol val="star"/>
            <c:size val="5"/>
            <c:spPr>
              <a:noFill/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Sheet1!$H$7:$H$36</c:f>
              <c:numCache>
                <c:formatCode>0.000</c:formatCode>
                <c:ptCount val="3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</c:numCache>
            </c:numRef>
          </c:xVal>
          <c:yVal>
            <c:numRef>
              <c:f>Sheet1!$C$7:$C$36</c:f>
              <c:numCache>
                <c:formatCode>0.000</c:formatCode>
                <c:ptCount val="30"/>
                <c:pt idx="0">
                  <c:v>68.984999999999999</c:v>
                </c:pt>
                <c:pt idx="1">
                  <c:v>68.98</c:v>
                </c:pt>
                <c:pt idx="2">
                  <c:v>68.980999999999995</c:v>
                </c:pt>
                <c:pt idx="3">
                  <c:v>68.984999999999999</c:v>
                </c:pt>
                <c:pt idx="4">
                  <c:v>68.980999999999995</c:v>
                </c:pt>
                <c:pt idx="5">
                  <c:v>68.983999999999995</c:v>
                </c:pt>
                <c:pt idx="6">
                  <c:v>68.981999999999999</c:v>
                </c:pt>
                <c:pt idx="7">
                  <c:v>68.981999999999999</c:v>
                </c:pt>
                <c:pt idx="8">
                  <c:v>68.984999999999999</c:v>
                </c:pt>
                <c:pt idx="9">
                  <c:v>68.981999999999999</c:v>
                </c:pt>
                <c:pt idx="10">
                  <c:v>68.984999999999999</c:v>
                </c:pt>
                <c:pt idx="11">
                  <c:v>68.983999999999995</c:v>
                </c:pt>
                <c:pt idx="12">
                  <c:v>68.983999999999995</c:v>
                </c:pt>
                <c:pt idx="13">
                  <c:v>68.98</c:v>
                </c:pt>
                <c:pt idx="14">
                  <c:v>68.981999999999999</c:v>
                </c:pt>
                <c:pt idx="15">
                  <c:v>68.98</c:v>
                </c:pt>
                <c:pt idx="16">
                  <c:v>68.988</c:v>
                </c:pt>
                <c:pt idx="17">
                  <c:v>68.988</c:v>
                </c:pt>
                <c:pt idx="18">
                  <c:v>68.981999999999999</c:v>
                </c:pt>
                <c:pt idx="19">
                  <c:v>68.980999999999995</c:v>
                </c:pt>
                <c:pt idx="20">
                  <c:v>68.981999999999999</c:v>
                </c:pt>
                <c:pt idx="21">
                  <c:v>68.991</c:v>
                </c:pt>
                <c:pt idx="22">
                  <c:v>68.981999999999999</c:v>
                </c:pt>
                <c:pt idx="23">
                  <c:v>68.98</c:v>
                </c:pt>
                <c:pt idx="24">
                  <c:v>68.981999999999999</c:v>
                </c:pt>
                <c:pt idx="25">
                  <c:v>68.983000000000004</c:v>
                </c:pt>
                <c:pt idx="26">
                  <c:v>68.991</c:v>
                </c:pt>
                <c:pt idx="27">
                  <c:v>68.989999999999995</c:v>
                </c:pt>
                <c:pt idx="28">
                  <c:v>68.980999999999995</c:v>
                </c:pt>
                <c:pt idx="29">
                  <c:v>68.981999999999999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F63-4E36-A319-6D7A99ECE9E4}"/>
            </c:ext>
          </c:extLst>
        </c:ser>
        <c:ser>
          <c:idx val="2"/>
          <c:order val="2"/>
          <c:tx>
            <c:v>Line 3</c:v>
          </c:tx>
          <c:spPr>
            <a:ln w="1905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Sheet1!$I$7:$I$36</c:f>
              <c:numCache>
                <c:formatCode>0.000</c:formatCode>
                <c:ptCount val="30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</c:numCache>
            </c:numRef>
          </c:xVal>
          <c:yVal>
            <c:numRef>
              <c:f>Sheet1!$D$7:$D$36</c:f>
              <c:numCache>
                <c:formatCode>0.000</c:formatCode>
                <c:ptCount val="30"/>
                <c:pt idx="0">
                  <c:v>68.988</c:v>
                </c:pt>
                <c:pt idx="1">
                  <c:v>68.989000000000004</c:v>
                </c:pt>
                <c:pt idx="2">
                  <c:v>68.986999999999995</c:v>
                </c:pt>
                <c:pt idx="3">
                  <c:v>68.986999999999995</c:v>
                </c:pt>
                <c:pt idx="4">
                  <c:v>68.988</c:v>
                </c:pt>
                <c:pt idx="5">
                  <c:v>68.981999999999999</c:v>
                </c:pt>
                <c:pt idx="6">
                  <c:v>68.989000000000004</c:v>
                </c:pt>
                <c:pt idx="7">
                  <c:v>68.988</c:v>
                </c:pt>
                <c:pt idx="8">
                  <c:v>68.989000000000004</c:v>
                </c:pt>
                <c:pt idx="9">
                  <c:v>68.991</c:v>
                </c:pt>
                <c:pt idx="10">
                  <c:v>68.992000000000004</c:v>
                </c:pt>
                <c:pt idx="11">
                  <c:v>68.992999999999995</c:v>
                </c:pt>
                <c:pt idx="12">
                  <c:v>68.992000000000004</c:v>
                </c:pt>
                <c:pt idx="13">
                  <c:v>68.992000000000004</c:v>
                </c:pt>
                <c:pt idx="14">
                  <c:v>68.994</c:v>
                </c:pt>
                <c:pt idx="15">
                  <c:v>68.992999999999995</c:v>
                </c:pt>
                <c:pt idx="16">
                  <c:v>68.981999999999999</c:v>
                </c:pt>
                <c:pt idx="17">
                  <c:v>68.989999999999995</c:v>
                </c:pt>
                <c:pt idx="18">
                  <c:v>68.980999999999995</c:v>
                </c:pt>
                <c:pt idx="19">
                  <c:v>68.980999999999995</c:v>
                </c:pt>
                <c:pt idx="20">
                  <c:v>68.980999999999995</c:v>
                </c:pt>
                <c:pt idx="21">
                  <c:v>68.983999999999995</c:v>
                </c:pt>
                <c:pt idx="22">
                  <c:v>68.981999999999999</c:v>
                </c:pt>
                <c:pt idx="23">
                  <c:v>68.983000000000004</c:v>
                </c:pt>
                <c:pt idx="24">
                  <c:v>68.981999999999999</c:v>
                </c:pt>
                <c:pt idx="25">
                  <c:v>68.981999999999999</c:v>
                </c:pt>
                <c:pt idx="26">
                  <c:v>68.992000000000004</c:v>
                </c:pt>
                <c:pt idx="27">
                  <c:v>68.991</c:v>
                </c:pt>
                <c:pt idx="28">
                  <c:v>68.981999999999999</c:v>
                </c:pt>
                <c:pt idx="29">
                  <c:v>68.980999999999995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F63-4E36-A319-6D7A99ECE9E4}"/>
            </c:ext>
          </c:extLst>
        </c:ser>
        <c:ser>
          <c:idx val="3"/>
          <c:order val="3"/>
          <c:tx>
            <c:v>USL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Sheet1!$F$6:$G$6</c:f>
              <c:numCache>
                <c:formatCode>0.000</c:formatCode>
                <c:ptCount val="2"/>
                <c:pt idx="0">
                  <c:v>0</c:v>
                </c:pt>
                <c:pt idx="1">
                  <c:v>4</c:v>
                </c:pt>
              </c:numCache>
            </c:numRef>
          </c:xVal>
          <c:yVal>
            <c:numRef>
              <c:f>Sheet1!$B$5:$C$5</c:f>
              <c:numCache>
                <c:formatCode>0.000</c:formatCode>
                <c:ptCount val="2"/>
                <c:pt idx="0">
                  <c:v>69.013000000000005</c:v>
                </c:pt>
                <c:pt idx="1">
                  <c:v>69.013000000000005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F63-4E36-A319-6D7A99ECE9E4}"/>
            </c:ext>
          </c:extLst>
        </c:ser>
        <c:ser>
          <c:idx val="4"/>
          <c:order val="4"/>
          <c:tx>
            <c:v>LSL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Sheet1!$F$6:$G$6</c:f>
              <c:numCache>
                <c:formatCode>0.000</c:formatCode>
                <c:ptCount val="2"/>
                <c:pt idx="0">
                  <c:v>0</c:v>
                </c:pt>
                <c:pt idx="1">
                  <c:v>4</c:v>
                </c:pt>
              </c:numCache>
            </c:numRef>
          </c:xVal>
          <c:yVal>
            <c:numRef>
              <c:f>Sheet1!$B$6:$C$6</c:f>
              <c:numCache>
                <c:formatCode>0.000</c:formatCode>
                <c:ptCount val="2"/>
                <c:pt idx="0">
                  <c:v>68.947000000000003</c:v>
                </c:pt>
                <c:pt idx="1">
                  <c:v>68.947000000000003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F63-4E36-A319-6D7A99ECE9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6869256"/>
        <c:axId val="696869584"/>
      </c:scatterChart>
      <c:valAx>
        <c:axId val="696869256"/>
        <c:scaling>
          <c:orientation val="minMax"/>
          <c:max val="4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crossAx val="696869584"/>
        <c:crosses val="autoZero"/>
        <c:crossBetween val="midCat"/>
        <c:majorUnit val="1"/>
      </c:valAx>
      <c:valAx>
        <c:axId val="69686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defRPr>
                </a:pPr>
                <a:r>
                  <a:rPr lang="en-US" dirty="0"/>
                  <a:t>OBD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696869256"/>
        <c:crosses val="autoZero"/>
        <c:crossBetween val="midCat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333399"/>
      </a:solidFill>
    </a:ln>
    <a:effectLst/>
  </c:spPr>
  <c:txPr>
    <a:bodyPr/>
    <a:lstStyle/>
    <a:p>
      <a:pPr>
        <a:defRPr sz="8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r>
              <a:rPr lang="en-US"/>
              <a:t>Mission Noise Cases Reported From HMSI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Cases Reported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47-4554-AA2B-5606F6B50C97}"/>
              </c:ext>
            </c:extLst>
          </c:dPt>
          <c:dPt>
            <c:idx val="24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E47-4554-AA2B-5606F6B50C97}"/>
              </c:ext>
            </c:extLst>
          </c:dPt>
          <c:dPt>
            <c:idx val="25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47-4554-AA2B-5606F6B50C97}"/>
              </c:ext>
            </c:extLst>
          </c:dPt>
          <c:dPt>
            <c:idx val="26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2E47-4554-AA2B-5606F6B50C97}"/>
              </c:ext>
            </c:extLst>
          </c:dPt>
          <c:dPt>
            <c:idx val="4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47-4554-AA2B-5606F6B50C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Sheet1!$C$4:$C$63</c:f>
              <c:numCache>
                <c:formatCode>[$-409]d\-mmm\-yy;@</c:formatCode>
                <c:ptCount val="60"/>
                <c:pt idx="0">
                  <c:v>44116</c:v>
                </c:pt>
                <c:pt idx="1">
                  <c:v>44117</c:v>
                </c:pt>
                <c:pt idx="2">
                  <c:v>44118</c:v>
                </c:pt>
                <c:pt idx="3">
                  <c:v>44119</c:v>
                </c:pt>
                <c:pt idx="4">
                  <c:v>44120</c:v>
                </c:pt>
                <c:pt idx="5">
                  <c:v>44121</c:v>
                </c:pt>
                <c:pt idx="6">
                  <c:v>44122</c:v>
                </c:pt>
                <c:pt idx="7">
                  <c:v>44123</c:v>
                </c:pt>
                <c:pt idx="8">
                  <c:v>44124</c:v>
                </c:pt>
                <c:pt idx="9">
                  <c:v>44125</c:v>
                </c:pt>
                <c:pt idx="10">
                  <c:v>44126</c:v>
                </c:pt>
                <c:pt idx="11">
                  <c:v>44127</c:v>
                </c:pt>
                <c:pt idx="12">
                  <c:v>44128</c:v>
                </c:pt>
                <c:pt idx="13">
                  <c:v>44129</c:v>
                </c:pt>
                <c:pt idx="14">
                  <c:v>44130</c:v>
                </c:pt>
                <c:pt idx="15">
                  <c:v>44131</c:v>
                </c:pt>
                <c:pt idx="16">
                  <c:v>44132</c:v>
                </c:pt>
                <c:pt idx="17">
                  <c:v>44133</c:v>
                </c:pt>
                <c:pt idx="18">
                  <c:v>44134</c:v>
                </c:pt>
                <c:pt idx="19">
                  <c:v>44135</c:v>
                </c:pt>
                <c:pt idx="20">
                  <c:v>44136</c:v>
                </c:pt>
                <c:pt idx="21">
                  <c:v>44137</c:v>
                </c:pt>
                <c:pt idx="22">
                  <c:v>44138</c:v>
                </c:pt>
                <c:pt idx="23">
                  <c:v>44139</c:v>
                </c:pt>
                <c:pt idx="24">
                  <c:v>44140</c:v>
                </c:pt>
                <c:pt idx="25">
                  <c:v>44141</c:v>
                </c:pt>
                <c:pt idx="26">
                  <c:v>44142</c:v>
                </c:pt>
                <c:pt idx="27">
                  <c:v>44143</c:v>
                </c:pt>
                <c:pt idx="28">
                  <c:v>44144</c:v>
                </c:pt>
                <c:pt idx="29">
                  <c:v>44145</c:v>
                </c:pt>
                <c:pt idx="30">
                  <c:v>44146</c:v>
                </c:pt>
                <c:pt idx="31">
                  <c:v>44147</c:v>
                </c:pt>
                <c:pt idx="32">
                  <c:v>44148</c:v>
                </c:pt>
                <c:pt idx="33">
                  <c:v>44149</c:v>
                </c:pt>
                <c:pt idx="34">
                  <c:v>44150</c:v>
                </c:pt>
                <c:pt idx="35">
                  <c:v>44151</c:v>
                </c:pt>
                <c:pt idx="36">
                  <c:v>44152</c:v>
                </c:pt>
                <c:pt idx="37">
                  <c:v>44153</c:v>
                </c:pt>
                <c:pt idx="38">
                  <c:v>44154</c:v>
                </c:pt>
                <c:pt idx="39">
                  <c:v>44155</c:v>
                </c:pt>
                <c:pt idx="40">
                  <c:v>44156</c:v>
                </c:pt>
                <c:pt idx="41">
                  <c:v>44157</c:v>
                </c:pt>
                <c:pt idx="42">
                  <c:v>44158</c:v>
                </c:pt>
                <c:pt idx="43">
                  <c:v>44159</c:v>
                </c:pt>
                <c:pt idx="44">
                  <c:v>44160</c:v>
                </c:pt>
                <c:pt idx="45">
                  <c:v>44161</c:v>
                </c:pt>
                <c:pt idx="46">
                  <c:v>44162</c:v>
                </c:pt>
                <c:pt idx="47">
                  <c:v>44163</c:v>
                </c:pt>
                <c:pt idx="48">
                  <c:v>44164</c:v>
                </c:pt>
                <c:pt idx="49">
                  <c:v>44165</c:v>
                </c:pt>
                <c:pt idx="50">
                  <c:v>44166</c:v>
                </c:pt>
                <c:pt idx="51">
                  <c:v>44167</c:v>
                </c:pt>
                <c:pt idx="52">
                  <c:v>44168</c:v>
                </c:pt>
                <c:pt idx="53">
                  <c:v>44169</c:v>
                </c:pt>
                <c:pt idx="54">
                  <c:v>44170</c:v>
                </c:pt>
                <c:pt idx="55">
                  <c:v>44171</c:v>
                </c:pt>
                <c:pt idx="56">
                  <c:v>44172</c:v>
                </c:pt>
                <c:pt idx="57">
                  <c:v>44173</c:v>
                </c:pt>
                <c:pt idx="58">
                  <c:v>44174</c:v>
                </c:pt>
                <c:pt idx="59">
                  <c:v>44175</c:v>
                </c:pt>
              </c:numCache>
            </c:numRef>
          </c:cat>
          <c:val>
            <c:numRef>
              <c:f>Sheet1!$D$4:$D$63</c:f>
              <c:numCache>
                <c:formatCode>General</c:formatCode>
                <c:ptCount val="60"/>
                <c:pt idx="0">
                  <c:v>21</c:v>
                </c:pt>
                <c:pt idx="3">
                  <c:v>10</c:v>
                </c:pt>
                <c:pt idx="8">
                  <c:v>20</c:v>
                </c:pt>
                <c:pt idx="23">
                  <c:v>1</c:v>
                </c:pt>
                <c:pt idx="24">
                  <c:v>1</c:v>
                </c:pt>
                <c:pt idx="25">
                  <c:v>5</c:v>
                </c:pt>
                <c:pt idx="2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D2-4497-84EF-C3DDB987B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641888"/>
        <c:axId val="428642216"/>
      </c:lineChart>
      <c:dateAx>
        <c:axId val="428641888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28642216"/>
        <c:crosses val="autoZero"/>
        <c:auto val="1"/>
        <c:lblOffset val="100"/>
        <c:baseTimeUnit val="days"/>
        <c:majorUnit val="1"/>
        <c:majorTimeUnit val="days"/>
      </c:dateAx>
      <c:valAx>
        <c:axId val="428642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2864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BBE0E3"/>
      </a:solidFill>
    </a:ln>
    <a:effectLst/>
  </c:spPr>
  <c:txPr>
    <a:bodyPr/>
    <a:lstStyle/>
    <a:p>
      <a:pPr>
        <a:defRPr sz="1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>
                <a:solidFill>
                  <a:schemeClr val="tx1"/>
                </a:solidFill>
              </a:rPr>
              <a:t>GRT Reading</a:t>
            </a:r>
            <a:r>
              <a:rPr lang="en-US" sz="1050" baseline="0" dirty="0">
                <a:solidFill>
                  <a:schemeClr val="tx1"/>
                </a:solidFill>
              </a:rPr>
              <a:t> Comparison-Before Correction</a:t>
            </a:r>
            <a:endParaRPr lang="en-US" sz="105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836610177341422"/>
          <c:y val="0.25213634000485702"/>
          <c:w val="0.6765007535227876"/>
          <c:h val="0.41921842438184886"/>
        </c:manualLayout>
      </c:layout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GRT 1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11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val>
            <c:numRef>
              <c:f>Sheet1!$B$5:$B$9</c:f>
              <c:numCache>
                <c:formatCode>General</c:formatCode>
                <c:ptCount val="5"/>
                <c:pt idx="0">
                  <c:v>6.0000000000000001E-3</c:v>
                </c:pt>
                <c:pt idx="1">
                  <c:v>3.5000000000000003E-2</c:v>
                </c:pt>
                <c:pt idx="2">
                  <c:v>1.2E-2</c:v>
                </c:pt>
                <c:pt idx="3">
                  <c:v>1.7000000000000001E-2</c:v>
                </c:pt>
                <c:pt idx="4">
                  <c:v>1.2999999999999999E-2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63-4827-BE9A-58DE89406B39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GRT 2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val>
            <c:numRef>
              <c:f>Sheet1!$C$5:$C$9</c:f>
              <c:numCache>
                <c:formatCode>General</c:formatCode>
                <c:ptCount val="5"/>
                <c:pt idx="0">
                  <c:v>7.0000000000000001E-3</c:v>
                </c:pt>
                <c:pt idx="1">
                  <c:v>3.5000000000000003E-2</c:v>
                </c:pt>
                <c:pt idx="2">
                  <c:v>1.6E-2</c:v>
                </c:pt>
                <c:pt idx="3">
                  <c:v>2.5999999999999999E-2</c:v>
                </c:pt>
                <c:pt idx="4">
                  <c:v>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E63-4827-BE9A-58DE89406B39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Target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Sheet1!$D$5:$D$9</c:f>
              <c:numCache>
                <c:formatCode>General</c:formatCode>
                <c:ptCount val="5"/>
                <c:pt idx="0">
                  <c:v>1.6E-2</c:v>
                </c:pt>
                <c:pt idx="1">
                  <c:v>1.6E-2</c:v>
                </c:pt>
                <c:pt idx="2">
                  <c:v>1.6E-2</c:v>
                </c:pt>
                <c:pt idx="3">
                  <c:v>1.6E-2</c:v>
                </c:pt>
                <c:pt idx="4">
                  <c:v>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E63-4827-BE9A-58DE89406B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113368"/>
        <c:axId val="519113696"/>
      </c:lineChart>
      <c:catAx>
        <c:axId val="519113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13696"/>
        <c:crosses val="autoZero"/>
        <c:auto val="1"/>
        <c:lblAlgn val="ctr"/>
        <c:lblOffset val="100"/>
        <c:noMultiLvlLbl val="0"/>
      </c:catAx>
      <c:valAx>
        <c:axId val="5191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13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187532412449063"/>
          <c:y val="0.81489086189165694"/>
          <c:w val="0.73624874235127147"/>
          <c:h val="0.15170622267382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>
                <a:solidFill>
                  <a:schemeClr val="tx1"/>
                </a:solidFill>
              </a:rPr>
              <a:t>GRT Reading</a:t>
            </a:r>
            <a:r>
              <a:rPr lang="en-US" sz="1050" baseline="0" dirty="0">
                <a:solidFill>
                  <a:schemeClr val="tx1"/>
                </a:solidFill>
              </a:rPr>
              <a:t> Comparison-</a:t>
            </a:r>
            <a:r>
              <a:rPr lang="en-US" sz="1050" b="1" baseline="0" dirty="0">
                <a:solidFill>
                  <a:srgbClr val="00B050"/>
                </a:solidFill>
              </a:rPr>
              <a:t>After</a:t>
            </a:r>
            <a:r>
              <a:rPr lang="en-US" sz="1050" baseline="0" dirty="0">
                <a:solidFill>
                  <a:schemeClr val="tx1"/>
                </a:solidFill>
              </a:rPr>
              <a:t> Correction</a:t>
            </a:r>
            <a:endParaRPr lang="en-US" sz="105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3836610177341422"/>
          <c:y val="0.27626586308676565"/>
          <c:w val="0.6765007535227876"/>
          <c:h val="0.35834188604048367"/>
        </c:manualLayout>
      </c:layout>
      <c:lineChart>
        <c:grouping val="standard"/>
        <c:varyColors val="0"/>
        <c:ser>
          <c:idx val="1"/>
          <c:order val="1"/>
          <c:tx>
            <c:strRef>
              <c:f>Sheet1!$C$4</c:f>
              <c:strCache>
                <c:ptCount val="1"/>
                <c:pt idx="0">
                  <c:v>GRT 2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val>
            <c:numRef>
              <c:f>Sheet1!$C$5:$C$9</c:f>
              <c:numCache>
                <c:formatCode>General</c:formatCode>
                <c:ptCount val="5"/>
                <c:pt idx="0">
                  <c:v>7.0000000000000001E-3</c:v>
                </c:pt>
                <c:pt idx="1">
                  <c:v>3.5000000000000003E-2</c:v>
                </c:pt>
                <c:pt idx="2">
                  <c:v>1.6E-2</c:v>
                </c:pt>
                <c:pt idx="3">
                  <c:v>2.5999999999999999E-2</c:v>
                </c:pt>
                <c:pt idx="4">
                  <c:v>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51-4F64-B544-C24AE5E485B9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Target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Sheet1!$D$5:$D$9</c:f>
              <c:numCache>
                <c:formatCode>General</c:formatCode>
                <c:ptCount val="5"/>
                <c:pt idx="0">
                  <c:v>1.6E-2</c:v>
                </c:pt>
                <c:pt idx="1">
                  <c:v>1.6E-2</c:v>
                </c:pt>
                <c:pt idx="2">
                  <c:v>1.6E-2</c:v>
                </c:pt>
                <c:pt idx="3">
                  <c:v>1.6E-2</c:v>
                </c:pt>
                <c:pt idx="4">
                  <c:v>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51-4F64-B544-C24AE5E485B9}"/>
            </c:ext>
          </c:extLst>
        </c:ser>
        <c:ser>
          <c:idx val="3"/>
          <c:order val="3"/>
          <c:tx>
            <c:strRef>
              <c:f>Sheet1!$E$4</c:f>
              <c:strCache>
                <c:ptCount val="1"/>
                <c:pt idx="0">
                  <c:v>GRT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9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Sheet1!$E$5:$E$9</c:f>
              <c:numCache>
                <c:formatCode>General</c:formatCode>
                <c:ptCount val="5"/>
                <c:pt idx="0">
                  <c:v>6.0000000000000001E-3</c:v>
                </c:pt>
                <c:pt idx="1">
                  <c:v>3.5000000000000003E-2</c:v>
                </c:pt>
                <c:pt idx="2">
                  <c:v>1.2999999999999999E-2</c:v>
                </c:pt>
                <c:pt idx="3">
                  <c:v>2.5000000000000001E-2</c:v>
                </c:pt>
                <c:pt idx="4">
                  <c:v>1.6E-2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151-4F64-B544-C24AE5E48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9113368"/>
        <c:axId val="51911369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Sheet1!$B$4</c15:sqref>
                        </c15:formulaRef>
                      </c:ext>
                    </c:extLst>
                    <c:strCache>
                      <c:ptCount val="1"/>
                      <c:pt idx="0">
                        <c:v>GRT 1</c:v>
                      </c:pt>
                    </c:strCache>
                  </c:strRef>
                </c:tx>
                <c:spPr>
                  <a:ln w="28575" cap="rnd">
                    <a:noFill/>
                    <a:round/>
                  </a:ln>
                  <a:effectLst/>
                </c:spPr>
                <c:marker>
                  <c:symbol val="diamond"/>
                  <c:size val="11"/>
                  <c:spPr>
                    <a:solidFill>
                      <a:schemeClr val="accent1"/>
                    </a:solidFill>
                    <a:ln w="9525">
                      <a:noFill/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Sheet1!$B$5:$B$9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6.0000000000000001E-3</c:v>
                      </c:pt>
                      <c:pt idx="1">
                        <c:v>3.5000000000000003E-2</c:v>
                      </c:pt>
                      <c:pt idx="2">
                        <c:v>1.2E-2</c:v>
                      </c:pt>
                      <c:pt idx="3">
                        <c:v>1.7000000000000001E-2</c:v>
                      </c:pt>
                      <c:pt idx="4">
                        <c:v>1.2999999999999999E-2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A151-4F64-B544-C24AE5E485B9}"/>
                  </c:ext>
                </c:extLst>
              </c15:ser>
            </c15:filteredLineSeries>
          </c:ext>
        </c:extLst>
      </c:lineChart>
      <c:catAx>
        <c:axId val="5191133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13696"/>
        <c:crosses val="autoZero"/>
        <c:auto val="1"/>
        <c:lblAlgn val="ctr"/>
        <c:lblOffset val="100"/>
        <c:noMultiLvlLbl val="0"/>
      </c:catAx>
      <c:valAx>
        <c:axId val="5191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13368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r>
              <a:rPr lang="en-US"/>
              <a:t>Mission Noise Cases Reported From HMSI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Cases Reported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47-4554-AA2B-5606F6B50C97}"/>
              </c:ext>
            </c:extLst>
          </c:dPt>
          <c:dPt>
            <c:idx val="24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E47-4554-AA2B-5606F6B50C97}"/>
              </c:ext>
            </c:extLst>
          </c:dPt>
          <c:dPt>
            <c:idx val="25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47-4554-AA2B-5606F6B50C97}"/>
              </c:ext>
            </c:extLst>
          </c:dPt>
          <c:dPt>
            <c:idx val="26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2E47-4554-AA2B-5606F6B50C97}"/>
              </c:ext>
            </c:extLst>
          </c:dPt>
          <c:dPt>
            <c:idx val="4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47-4554-AA2B-5606F6B50C9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Sheet1!$C$4:$C$63</c:f>
              <c:numCache>
                <c:formatCode>[$-409]d\-mmm\-yy;@</c:formatCode>
                <c:ptCount val="60"/>
                <c:pt idx="0">
                  <c:v>44116</c:v>
                </c:pt>
                <c:pt idx="1">
                  <c:v>44117</c:v>
                </c:pt>
                <c:pt idx="2">
                  <c:v>44118</c:v>
                </c:pt>
                <c:pt idx="3">
                  <c:v>44119</c:v>
                </c:pt>
                <c:pt idx="4">
                  <c:v>44120</c:v>
                </c:pt>
                <c:pt idx="5">
                  <c:v>44121</c:v>
                </c:pt>
                <c:pt idx="6">
                  <c:v>44122</c:v>
                </c:pt>
                <c:pt idx="7">
                  <c:v>44123</c:v>
                </c:pt>
                <c:pt idx="8">
                  <c:v>44124</c:v>
                </c:pt>
                <c:pt idx="9">
                  <c:v>44125</c:v>
                </c:pt>
                <c:pt idx="10">
                  <c:v>44126</c:v>
                </c:pt>
                <c:pt idx="11">
                  <c:v>44127</c:v>
                </c:pt>
                <c:pt idx="12">
                  <c:v>44128</c:v>
                </c:pt>
                <c:pt idx="13">
                  <c:v>44129</c:v>
                </c:pt>
                <c:pt idx="14">
                  <c:v>44130</c:v>
                </c:pt>
                <c:pt idx="15">
                  <c:v>44131</c:v>
                </c:pt>
                <c:pt idx="16">
                  <c:v>44132</c:v>
                </c:pt>
                <c:pt idx="17">
                  <c:v>44133</c:v>
                </c:pt>
                <c:pt idx="18">
                  <c:v>44134</c:v>
                </c:pt>
                <c:pt idx="19">
                  <c:v>44135</c:v>
                </c:pt>
                <c:pt idx="20">
                  <c:v>44136</c:v>
                </c:pt>
                <c:pt idx="21">
                  <c:v>44137</c:v>
                </c:pt>
                <c:pt idx="22">
                  <c:v>44138</c:v>
                </c:pt>
                <c:pt idx="23">
                  <c:v>44139</c:v>
                </c:pt>
                <c:pt idx="24">
                  <c:v>44140</c:v>
                </c:pt>
                <c:pt idx="25">
                  <c:v>44141</c:v>
                </c:pt>
                <c:pt idx="26">
                  <c:v>44142</c:v>
                </c:pt>
                <c:pt idx="27">
                  <c:v>44143</c:v>
                </c:pt>
                <c:pt idx="28">
                  <c:v>44144</c:v>
                </c:pt>
                <c:pt idx="29">
                  <c:v>44145</c:v>
                </c:pt>
                <c:pt idx="30">
                  <c:v>44146</c:v>
                </c:pt>
                <c:pt idx="31">
                  <c:v>44147</c:v>
                </c:pt>
                <c:pt idx="32">
                  <c:v>44148</c:v>
                </c:pt>
                <c:pt idx="33">
                  <c:v>44149</c:v>
                </c:pt>
                <c:pt idx="34">
                  <c:v>44150</c:v>
                </c:pt>
                <c:pt idx="35">
                  <c:v>44151</c:v>
                </c:pt>
                <c:pt idx="36">
                  <c:v>44152</c:v>
                </c:pt>
                <c:pt idx="37">
                  <c:v>44153</c:v>
                </c:pt>
                <c:pt idx="38">
                  <c:v>44154</c:v>
                </c:pt>
                <c:pt idx="39">
                  <c:v>44155</c:v>
                </c:pt>
                <c:pt idx="40">
                  <c:v>44156</c:v>
                </c:pt>
                <c:pt idx="41">
                  <c:v>44157</c:v>
                </c:pt>
                <c:pt idx="42">
                  <c:v>44158</c:v>
                </c:pt>
                <c:pt idx="43">
                  <c:v>44159</c:v>
                </c:pt>
                <c:pt idx="44">
                  <c:v>44160</c:v>
                </c:pt>
                <c:pt idx="45">
                  <c:v>44161</c:v>
                </c:pt>
                <c:pt idx="46">
                  <c:v>44162</c:v>
                </c:pt>
                <c:pt idx="47">
                  <c:v>44163</c:v>
                </c:pt>
                <c:pt idx="48">
                  <c:v>44164</c:v>
                </c:pt>
                <c:pt idx="49">
                  <c:v>44165</c:v>
                </c:pt>
                <c:pt idx="50">
                  <c:v>44166</c:v>
                </c:pt>
                <c:pt idx="51">
                  <c:v>44167</c:v>
                </c:pt>
                <c:pt idx="52">
                  <c:v>44168</c:v>
                </c:pt>
                <c:pt idx="53">
                  <c:v>44169</c:v>
                </c:pt>
                <c:pt idx="54">
                  <c:v>44170</c:v>
                </c:pt>
                <c:pt idx="55">
                  <c:v>44171</c:v>
                </c:pt>
                <c:pt idx="56">
                  <c:v>44172</c:v>
                </c:pt>
                <c:pt idx="57">
                  <c:v>44173</c:v>
                </c:pt>
                <c:pt idx="58">
                  <c:v>44174</c:v>
                </c:pt>
                <c:pt idx="59">
                  <c:v>44175</c:v>
                </c:pt>
              </c:numCache>
            </c:numRef>
          </c:cat>
          <c:val>
            <c:numRef>
              <c:f>Sheet1!$D$4:$D$63</c:f>
              <c:numCache>
                <c:formatCode>General</c:formatCode>
                <c:ptCount val="60"/>
                <c:pt idx="0">
                  <c:v>21</c:v>
                </c:pt>
                <c:pt idx="3">
                  <c:v>10</c:v>
                </c:pt>
                <c:pt idx="8">
                  <c:v>20</c:v>
                </c:pt>
                <c:pt idx="23">
                  <c:v>1</c:v>
                </c:pt>
                <c:pt idx="24">
                  <c:v>1</c:v>
                </c:pt>
                <c:pt idx="25">
                  <c:v>5</c:v>
                </c:pt>
                <c:pt idx="26">
                  <c:v>1</c:v>
                </c:pt>
                <c:pt idx="29">
                  <c:v>5</c:v>
                </c:pt>
                <c:pt idx="30">
                  <c:v>4</c:v>
                </c:pt>
                <c:pt idx="32">
                  <c:v>4</c:v>
                </c:pt>
                <c:pt idx="38">
                  <c:v>10</c:v>
                </c:pt>
                <c:pt idx="42">
                  <c:v>4</c:v>
                </c:pt>
                <c:pt idx="4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D2-4497-84EF-C3DDB987B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641888"/>
        <c:axId val="428642216"/>
      </c:lineChart>
      <c:dateAx>
        <c:axId val="428641888"/>
        <c:scaling>
          <c:orientation val="minMax"/>
        </c:scaling>
        <c:delete val="0"/>
        <c:axPos val="b"/>
        <c:numFmt formatCode="[$-409]d\-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28642216"/>
        <c:crosses val="autoZero"/>
        <c:auto val="1"/>
        <c:lblOffset val="100"/>
        <c:baseTimeUnit val="days"/>
        <c:majorUnit val="1"/>
        <c:majorTimeUnit val="days"/>
      </c:dateAx>
      <c:valAx>
        <c:axId val="428642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pPr>
            <a:endParaRPr lang="en-US"/>
          </a:p>
        </c:txPr>
        <c:crossAx val="42864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BBE0E3"/>
      </a:solidFill>
    </a:ln>
    <a:effectLst/>
  </c:spPr>
  <c:txPr>
    <a:bodyPr/>
    <a:lstStyle/>
    <a:p>
      <a:pPr>
        <a:defRPr sz="1000">
          <a:solidFill>
            <a:schemeClr val="tx1"/>
          </a:solidFill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400"/>
            </a:pPr>
            <a:r>
              <a:rPr lang="en-IN" sz="1400" dirty="0"/>
              <a:t>CRN TRAIL 1 &amp; 2 TREND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504623129991094"/>
          <c:y val="0.18287651475344122"/>
          <c:w val="0.83752033233700152"/>
          <c:h val="0.70271660229359534"/>
        </c:manualLayout>
      </c:layout>
      <c:scatterChart>
        <c:scatterStyle val="lineMarker"/>
        <c:varyColors val="0"/>
        <c:ser>
          <c:idx val="3"/>
          <c:order val="0"/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Sheet2!$K$8:$K$16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xVal>
          <c:yVal>
            <c:numRef>
              <c:f>Sheet2!$E$8:$E$16</c:f>
              <c:numCache>
                <c:formatCode>General</c:formatCode>
                <c:ptCount val="9"/>
                <c:pt idx="0">
                  <c:v>2.5</c:v>
                </c:pt>
                <c:pt idx="1">
                  <c:v>3.1</c:v>
                </c:pt>
                <c:pt idx="2">
                  <c:v>2.8</c:v>
                </c:pt>
                <c:pt idx="3">
                  <c:v>2.6</c:v>
                </c:pt>
                <c:pt idx="4">
                  <c:v>2.4</c:v>
                </c:pt>
                <c:pt idx="5">
                  <c:v>2.2000000000000002</c:v>
                </c:pt>
                <c:pt idx="6">
                  <c:v>2.4</c:v>
                </c:pt>
                <c:pt idx="7">
                  <c:v>2.6</c:v>
                </c:pt>
                <c:pt idx="8">
                  <c:v>2.2999999999999998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1B-4722-8B45-15C598C839CB}"/>
            </c:ext>
          </c:extLst>
        </c:ser>
        <c:ser>
          <c:idx val="1"/>
          <c:order val="1"/>
          <c:tx>
            <c:strRef>
              <c:f>Sheet2!$E$4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Sheet2!$L$8:$L$16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</c:numCache>
            </c:numRef>
          </c:xVal>
          <c:yVal>
            <c:numRef>
              <c:f>Sheet2!$F$8:$F$16</c:f>
              <c:numCache>
                <c:formatCode>General</c:formatCode>
                <c:ptCount val="9"/>
                <c:pt idx="0">
                  <c:v>2.6</c:v>
                </c:pt>
                <c:pt idx="1">
                  <c:v>2.2999999999999998</c:v>
                </c:pt>
                <c:pt idx="2">
                  <c:v>2.2999999999999998</c:v>
                </c:pt>
                <c:pt idx="3">
                  <c:v>2.7</c:v>
                </c:pt>
                <c:pt idx="4">
                  <c:v>2.2999999999999998</c:v>
                </c:pt>
                <c:pt idx="5">
                  <c:v>2.4</c:v>
                </c:pt>
                <c:pt idx="6">
                  <c:v>2.5</c:v>
                </c:pt>
                <c:pt idx="7">
                  <c:v>1.8</c:v>
                </c:pt>
                <c:pt idx="8">
                  <c:v>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71B-4722-8B45-15C598C839CB}"/>
            </c:ext>
          </c:extLst>
        </c:ser>
        <c:ser>
          <c:idx val="4"/>
          <c:order val="2"/>
          <c:tx>
            <c:strRef>
              <c:f>Sheet2!$I$4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</c:marker>
          <c:xVal>
            <c:numRef>
              <c:f>Sheet2!$M$8:$M$16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xVal>
          <c:yVal>
            <c:numRef>
              <c:f>Sheet2!$I$8:$I$16</c:f>
              <c:numCache>
                <c:formatCode>General</c:formatCode>
                <c:ptCount val="9"/>
                <c:pt idx="0">
                  <c:v>3.8</c:v>
                </c:pt>
                <c:pt idx="1">
                  <c:v>4</c:v>
                </c:pt>
                <c:pt idx="2">
                  <c:v>3.6</c:v>
                </c:pt>
                <c:pt idx="3">
                  <c:v>3.7</c:v>
                </c:pt>
                <c:pt idx="4">
                  <c:v>3.7</c:v>
                </c:pt>
                <c:pt idx="5">
                  <c:v>3.3</c:v>
                </c:pt>
                <c:pt idx="6">
                  <c:v>3.2</c:v>
                </c:pt>
                <c:pt idx="7">
                  <c:v>4.4000000000000004</c:v>
                </c:pt>
                <c:pt idx="8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71B-4722-8B45-15C598C839CB}"/>
            </c:ext>
          </c:extLst>
        </c:ser>
        <c:ser>
          <c:idx val="8"/>
          <c:order val="3"/>
          <c:tx>
            <c:strRef>
              <c:f>Sheet2!$G$3</c:f>
              <c:strCache>
                <c:ptCount val="1"/>
                <c:pt idx="0">
                  <c:v>trail-2 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Sheet2!$N$8:$N$16</c:f>
              <c:numCache>
                <c:formatCode>General</c:formatCode>
                <c:ptCount val="9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</c:numCache>
            </c:numRef>
          </c:xVal>
          <c:yVal>
            <c:numRef>
              <c:f>Sheet2!$J$8:$J$16</c:f>
              <c:numCache>
                <c:formatCode>General</c:formatCode>
                <c:ptCount val="9"/>
                <c:pt idx="0">
                  <c:v>3.5</c:v>
                </c:pt>
                <c:pt idx="1">
                  <c:v>3.9</c:v>
                </c:pt>
                <c:pt idx="2">
                  <c:v>3.9</c:v>
                </c:pt>
                <c:pt idx="3">
                  <c:v>3.6</c:v>
                </c:pt>
                <c:pt idx="4">
                  <c:v>3.6</c:v>
                </c:pt>
                <c:pt idx="5">
                  <c:v>4</c:v>
                </c:pt>
                <c:pt idx="6">
                  <c:v>3.3</c:v>
                </c:pt>
                <c:pt idx="7">
                  <c:v>3</c:v>
                </c:pt>
                <c:pt idx="8">
                  <c:v>3.9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71B-4722-8B45-15C598C839CB}"/>
            </c:ext>
          </c:extLst>
        </c:ser>
        <c:ser>
          <c:idx val="0"/>
          <c:order val="4"/>
          <c:tx>
            <c:v>SPEC MAX </c:v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Sheet2!$T$22:$U$22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Sheet2!$T$20:$U$20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71B-4722-8B45-15C598C839CB}"/>
            </c:ext>
          </c:extLst>
        </c:ser>
        <c:ser>
          <c:idx val="2"/>
          <c:order val="5"/>
          <c:tx>
            <c:v>SPEC MIN</c:v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Sheet2!$T$22:$U$22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Sheet2!$T$21:$U$21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71B-4722-8B45-15C598C83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3314144"/>
        <c:axId val="1332765760"/>
      </c:scatterChart>
      <c:valAx>
        <c:axId val="903314144"/>
        <c:scaling>
          <c:orientation val="minMax"/>
          <c:max val="5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32765760"/>
        <c:crosses val="autoZero"/>
        <c:crossBetween val="midCat"/>
      </c:valAx>
      <c:valAx>
        <c:axId val="1332765760"/>
        <c:scaling>
          <c:orientation val="minMax"/>
          <c:max val="7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 dirty="0"/>
                  <a:t>CRN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/>
            </a:pPr>
            <a:endParaRPr lang="en-US"/>
          </a:p>
        </c:txPr>
        <c:crossAx val="903314144"/>
        <c:crosses val="autoZero"/>
        <c:crossBetween val="midCat"/>
        <c:majorUnit val="1"/>
      </c:valAx>
    </c:plotArea>
    <c:plotVisOnly val="1"/>
    <c:dispBlanksAs val="gap"/>
    <c:showDLblsOverMax val="0"/>
    <c:extLst/>
  </c:chart>
  <c:spPr>
    <a:ln w="12700">
      <a:solidFill>
        <a:srgbClr val="333399"/>
      </a:solidFill>
    </a:ln>
  </c:spPr>
  <c:txPr>
    <a:bodyPr/>
    <a:lstStyle/>
    <a:p>
      <a:pPr>
        <a:defRPr sz="800"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1400" b="1" i="0" u="none" strike="noStrike" kern="1200" spc="0" baseline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r>
              <a:rPr lang="en-US" sz="1400" b="1" i="0" u="none" strike="noStrike" baseline="0" dirty="0">
                <a:solidFill>
                  <a:schemeClr val="tx1"/>
                </a:solidFill>
                <a:effectLst/>
              </a:rPr>
              <a:t>CRN-Before</a:t>
            </a:r>
            <a:endParaRPr lang="en-US" altLang="ja-JP" sz="14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1" i="0" u="none" strike="noStrike" kern="1200" spc="0" baseline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48311287691737"/>
          <c:y val="0.17666666666666667"/>
          <c:w val="0.85496143575538086"/>
          <c:h val="0.71685185185185185"/>
        </c:manualLayout>
      </c:layout>
      <c:scatterChart>
        <c:scatterStyle val="lineMarker"/>
        <c:varyColors val="0"/>
        <c:ser>
          <c:idx val="0"/>
          <c:order val="0"/>
          <c:tx>
            <c:v>Ff L Bfe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'[Worksheet in Mission Noise K0PA]K0PA GC -1MP LOT 24-12-2019 (2)'!$A$7:$A$31</c:f>
              <c:numCache>
                <c:formatCode>General</c:formatCode>
                <c:ptCount val="2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</c:numCache>
            </c:numRef>
          </c:xVal>
          <c:yVal>
            <c:numRef>
              <c:f>'[Worksheet in Mission Noise K0PA]K0PA GC -1MP LOT 24-12-2019 (2)'!$P$7:$P$31</c:f>
              <c:numCache>
                <c:formatCode>General</c:formatCode>
                <c:ptCount val="2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77-4F12-97A0-94AEB7B1C5AC}"/>
            </c:ext>
          </c:extLst>
        </c:ser>
        <c:ser>
          <c:idx val="1"/>
          <c:order val="1"/>
          <c:tx>
            <c:v>Ff L Aft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'[Worksheet in Mission Noise K0PA]K0PA GC -1MP LOT 24-12-2019 (2)'!$B$7:$B$31</c:f>
              <c:numCache>
                <c:formatCode>General</c:formatCode>
                <c:ptCount val="25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  <c:pt idx="24">
                  <c:v>2</c:v>
                </c:pt>
              </c:numCache>
            </c:numRef>
          </c:xVal>
          <c:yVal>
            <c:numRef>
              <c:f>'[Worksheet in Mission Noise K0PA]K0PA GC -1MP LOT 24-12-2019 (2)'!$AH$7:$AH$31</c:f>
              <c:numCache>
                <c:formatCode>General</c:formatCode>
                <c:ptCount val="25"/>
                <c:pt idx="0">
                  <c:v>1.8</c:v>
                </c:pt>
                <c:pt idx="1">
                  <c:v>2.1</c:v>
                </c:pt>
                <c:pt idx="2">
                  <c:v>1.4</c:v>
                </c:pt>
                <c:pt idx="3">
                  <c:v>1.6</c:v>
                </c:pt>
                <c:pt idx="4">
                  <c:v>1.7</c:v>
                </c:pt>
                <c:pt idx="5">
                  <c:v>1.8</c:v>
                </c:pt>
                <c:pt idx="6">
                  <c:v>1.8</c:v>
                </c:pt>
                <c:pt idx="7">
                  <c:v>1.7</c:v>
                </c:pt>
                <c:pt idx="8">
                  <c:v>1.8</c:v>
                </c:pt>
                <c:pt idx="9">
                  <c:v>1.7</c:v>
                </c:pt>
                <c:pt idx="10">
                  <c:v>1.8</c:v>
                </c:pt>
                <c:pt idx="11">
                  <c:v>1.7</c:v>
                </c:pt>
                <c:pt idx="12">
                  <c:v>1.8</c:v>
                </c:pt>
                <c:pt idx="13">
                  <c:v>1.3</c:v>
                </c:pt>
                <c:pt idx="14">
                  <c:v>1.1000000000000001</c:v>
                </c:pt>
                <c:pt idx="15">
                  <c:v>1.8</c:v>
                </c:pt>
                <c:pt idx="16">
                  <c:v>1.3</c:v>
                </c:pt>
                <c:pt idx="17">
                  <c:v>1.7</c:v>
                </c:pt>
                <c:pt idx="18">
                  <c:v>1.9</c:v>
                </c:pt>
                <c:pt idx="19">
                  <c:v>1.4</c:v>
                </c:pt>
                <c:pt idx="20">
                  <c:v>1.7</c:v>
                </c:pt>
                <c:pt idx="21">
                  <c:v>1.3</c:v>
                </c:pt>
                <c:pt idx="22">
                  <c:v>2.2999999999999998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77-4F12-97A0-94AEB7B1C5AC}"/>
            </c:ext>
          </c:extLst>
        </c:ser>
        <c:ser>
          <c:idx val="2"/>
          <c:order val="2"/>
          <c:tx>
            <c:v>Ff R Bfe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xVal>
            <c:numRef>
              <c:f>'[Worksheet in Mission Noise K0PA]K0PA GC -1MP LOT 24-12-2019 (2)'!$C$7:$C$31</c:f>
              <c:numCache>
                <c:formatCode>General</c:formatCode>
                <c:ptCount val="2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</c:numCache>
            </c:numRef>
          </c:xVal>
          <c:yVal>
            <c:numRef>
              <c:f>'[Worksheet in Mission Noise K0PA]K0PA GC -1MP LOT 24-12-2019 (2)'!$Q$7:$Q$31</c:f>
              <c:numCache>
                <c:formatCode>General</c:formatCode>
                <c:ptCount val="2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077-4F12-97A0-94AEB7B1C5AC}"/>
            </c:ext>
          </c:extLst>
        </c:ser>
        <c:ser>
          <c:idx val="3"/>
          <c:order val="3"/>
          <c:tx>
            <c:v>Ff R Aft</c:v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'[Worksheet in Mission Noise K0PA]K0PA GC -1MP LOT 24-12-2019 (2)'!$D$7:$D$31</c:f>
              <c:numCache>
                <c:formatCode>General</c:formatCode>
                <c:ptCount val="25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20">
                  <c:v>4</c:v>
                </c:pt>
                <c:pt idx="21">
                  <c:v>4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</c:numCache>
            </c:numRef>
          </c:xVal>
          <c:yVal>
            <c:numRef>
              <c:f>'[Worksheet in Mission Noise K0PA]K0PA GC -1MP LOT 24-12-2019 (2)'!$AI$7:$AI$31</c:f>
              <c:numCache>
                <c:formatCode>General</c:formatCode>
                <c:ptCount val="25"/>
                <c:pt idx="0">
                  <c:v>1.9</c:v>
                </c:pt>
                <c:pt idx="1">
                  <c:v>1.2</c:v>
                </c:pt>
                <c:pt idx="2">
                  <c:v>2</c:v>
                </c:pt>
                <c:pt idx="3">
                  <c:v>1.8</c:v>
                </c:pt>
                <c:pt idx="4">
                  <c:v>1.8</c:v>
                </c:pt>
                <c:pt idx="5">
                  <c:v>1.8</c:v>
                </c:pt>
                <c:pt idx="6">
                  <c:v>1.7</c:v>
                </c:pt>
                <c:pt idx="7">
                  <c:v>1.8</c:v>
                </c:pt>
                <c:pt idx="8">
                  <c:v>1.8</c:v>
                </c:pt>
                <c:pt idx="9">
                  <c:v>1.8</c:v>
                </c:pt>
                <c:pt idx="10">
                  <c:v>1.8</c:v>
                </c:pt>
                <c:pt idx="11">
                  <c:v>1.8</c:v>
                </c:pt>
                <c:pt idx="12">
                  <c:v>1.7</c:v>
                </c:pt>
                <c:pt idx="13">
                  <c:v>1.6</c:v>
                </c:pt>
                <c:pt idx="14">
                  <c:v>1.6</c:v>
                </c:pt>
                <c:pt idx="15">
                  <c:v>1.6</c:v>
                </c:pt>
                <c:pt idx="16">
                  <c:v>1.9</c:v>
                </c:pt>
                <c:pt idx="17">
                  <c:v>1.4</c:v>
                </c:pt>
                <c:pt idx="18">
                  <c:v>1.6</c:v>
                </c:pt>
                <c:pt idx="19">
                  <c:v>1.9</c:v>
                </c:pt>
                <c:pt idx="20">
                  <c:v>1.8</c:v>
                </c:pt>
                <c:pt idx="21">
                  <c:v>1.8</c:v>
                </c:pt>
                <c:pt idx="22">
                  <c:v>2.7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077-4F12-97A0-94AEB7B1C5AC}"/>
            </c:ext>
          </c:extLst>
        </c:ser>
        <c:ser>
          <c:idx val="4"/>
          <c:order val="4"/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'[Worksheet in Mission Noise K0PA]K0PA GC -1MP LOT 24-12-2019 (2)'!$A$42:$B$42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'[Worksheet in Mission Noise K0PA]K0PA GC -1MP LOT 24-12-2019 (2)'!$A$52:$B$52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077-4F12-97A0-94AEB7B1C5AC}"/>
            </c:ext>
          </c:extLst>
        </c:ser>
        <c:ser>
          <c:idx val="5"/>
          <c:order val="5"/>
          <c:tx>
            <c:v>min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'[Worksheet in Mission Noise K0PA]K0PA GC -1MP LOT 24-12-2019 (2)'!$A$42:$B$42</c:f>
              <c:numCache>
                <c:formatCode>General</c:formatCode>
                <c:ptCount val="2"/>
                <c:pt idx="0">
                  <c:v>0</c:v>
                </c:pt>
                <c:pt idx="1">
                  <c:v>5</c:v>
                </c:pt>
              </c:numCache>
            </c:numRef>
          </c:xVal>
          <c:yVal>
            <c:numRef>
              <c:f>'[Worksheet in Mission Noise K0PA]K0PA GC -1MP LOT 24-12-2019 (2)'!$A$45:$B$45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077-4F12-97A0-94AEB7B1C5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0720328"/>
        <c:axId val="760721112"/>
      </c:scatterChart>
      <c:valAx>
        <c:axId val="760720328"/>
        <c:scaling>
          <c:orientation val="minMax"/>
          <c:max val="5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60721112"/>
        <c:crosses val="autoZero"/>
        <c:crossBetween val="midCat"/>
      </c:valAx>
      <c:valAx>
        <c:axId val="760721112"/>
        <c:scaling>
          <c:orientation val="minMax"/>
          <c:max val="7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r>
                  <a:rPr lang="en-US" dirty="0"/>
                  <a:t>CRN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en-US"/>
          </a:p>
        </c:txPr>
        <c:crossAx val="760720328"/>
        <c:crosses val="autoZero"/>
        <c:crossBetween val="midCat"/>
        <c:majorUnit val="1"/>
      </c:valAx>
      <c:spPr>
        <a:noFill/>
        <a:ln>
          <a:solidFill>
            <a:srgbClr val="808080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333399"/>
      </a:solidFill>
      <a:round/>
    </a:ln>
    <a:effectLst/>
  </c:spPr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/>
            </a:pPr>
            <a:r>
              <a:rPr lang="en-IN" dirty="0"/>
              <a:t>CRN</a:t>
            </a:r>
            <a:r>
              <a:rPr lang="en-IN" baseline="0" dirty="0"/>
              <a:t> TREND LINE WISE-AFTER ALL TRIALS</a:t>
            </a:r>
            <a:endParaRPr lang="en-IN" dirty="0"/>
          </a:p>
        </c:rich>
      </c:tx>
      <c:layout>
        <c:manualLayout>
          <c:xMode val="edge"/>
          <c:yMode val="edge"/>
          <c:x val="0.32946473261231973"/>
          <c:y val="1.89066028705284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8132487200304875E-2"/>
          <c:y val="0.15277777777777779"/>
          <c:w val="0.89220088479445925"/>
          <c:h val="0.60083285818708021"/>
        </c:manualLayout>
      </c:layout>
      <c:scatterChart>
        <c:scatterStyle val="lineMarker"/>
        <c:varyColors val="0"/>
        <c:ser>
          <c:idx val="3"/>
          <c:order val="0"/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'[1]LINE WISE GC CRN TRAIL'!$K$8:$K$16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xVal>
          <c:yVal>
            <c:numRef>
              <c:f>'[1]LINE WISE GC CRN TRAIL'!$E$8:$E$16</c:f>
              <c:numCache>
                <c:formatCode>General</c:formatCode>
                <c:ptCount val="9"/>
                <c:pt idx="0">
                  <c:v>3.5</c:v>
                </c:pt>
                <c:pt idx="1">
                  <c:v>3.7</c:v>
                </c:pt>
                <c:pt idx="2">
                  <c:v>3.2</c:v>
                </c:pt>
                <c:pt idx="3">
                  <c:v>3.4</c:v>
                </c:pt>
                <c:pt idx="4">
                  <c:v>3.7</c:v>
                </c:pt>
                <c:pt idx="5">
                  <c:v>3.6</c:v>
                </c:pt>
                <c:pt idx="6">
                  <c:v>3.8</c:v>
                </c:pt>
                <c:pt idx="7">
                  <c:v>3.9</c:v>
                </c:pt>
                <c:pt idx="8">
                  <c:v>3.7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D3-421B-B11E-2F04CC936896}"/>
            </c:ext>
          </c:extLst>
        </c:ser>
        <c:ser>
          <c:idx val="1"/>
          <c:order val="1"/>
          <c:tx>
            <c:strRef>
              <c:f>'Z:\2000.QA FOLDER STRUCTURE\2011.CONTROLLED DOCUMENTS\9 POINT STUDY REPORTS\OLD\9  POINT FOR L&amp; P GRAPH\[COMPARISION REPORT L&amp; P standard continue  (version 2).xlsx]LINE WISE GC CRN TRAIL'!$E$4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'[1]LINE WISE GC CRN TRAIL'!$L$8:$L$16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</c:numCache>
            </c:numRef>
          </c:xVal>
          <c:yVal>
            <c:numRef>
              <c:f>'[1]LINE WISE GC CRN TRAIL'!$F$8:$F$16</c:f>
              <c:numCache>
                <c:formatCode>General</c:formatCode>
                <c:ptCount val="9"/>
                <c:pt idx="0">
                  <c:v>3.8</c:v>
                </c:pt>
                <c:pt idx="1">
                  <c:v>3.3</c:v>
                </c:pt>
                <c:pt idx="2">
                  <c:v>3.5</c:v>
                </c:pt>
                <c:pt idx="3">
                  <c:v>3.7</c:v>
                </c:pt>
                <c:pt idx="4">
                  <c:v>3.8</c:v>
                </c:pt>
                <c:pt idx="5">
                  <c:v>3.3</c:v>
                </c:pt>
                <c:pt idx="6">
                  <c:v>3.7</c:v>
                </c:pt>
                <c:pt idx="7">
                  <c:v>3.8</c:v>
                </c:pt>
                <c:pt idx="8">
                  <c:v>3.5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D3-421B-B11E-2F04CC936896}"/>
            </c:ext>
          </c:extLst>
        </c:ser>
        <c:ser>
          <c:idx val="4"/>
          <c:order val="2"/>
          <c:tx>
            <c:strRef>
              <c:f>'Z:\2000.QA FOLDER STRUCTURE\2011.CONTROLLED DOCUMENTS\9 POINT STUDY REPORTS\OLD\9  POINT FOR L&amp; P GRAPH\[COMPARISION REPORT L&amp; P standard continue  (version 2).xlsx]LINE WISE GC CRN TRAIL'!$I$4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xVal>
            <c:numRef>
              <c:f>'[1]LINE WISE GC CRN TRAIL'!$M$8:$M$16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xVal>
          <c:yVal>
            <c:numRef>
              <c:f>'[1]LINE WISE GC CRN TRAIL'!$I$8:$I$16</c:f>
              <c:numCache>
                <c:formatCode>General</c:formatCode>
                <c:ptCount val="9"/>
                <c:pt idx="0">
                  <c:v>3.8</c:v>
                </c:pt>
                <c:pt idx="1">
                  <c:v>4</c:v>
                </c:pt>
                <c:pt idx="2">
                  <c:v>3.6</c:v>
                </c:pt>
                <c:pt idx="3">
                  <c:v>3.7</c:v>
                </c:pt>
                <c:pt idx="4">
                  <c:v>3.7</c:v>
                </c:pt>
                <c:pt idx="5">
                  <c:v>3.3</c:v>
                </c:pt>
                <c:pt idx="6">
                  <c:v>3.2</c:v>
                </c:pt>
                <c:pt idx="7">
                  <c:v>4.4000000000000004</c:v>
                </c:pt>
                <c:pt idx="8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9D3-421B-B11E-2F04CC936896}"/>
            </c:ext>
          </c:extLst>
        </c:ser>
        <c:ser>
          <c:idx val="8"/>
          <c:order val="3"/>
          <c:tx>
            <c:strRef>
              <c:f>'Z:\2000.QA FOLDER STRUCTURE\2011.CONTROLLED DOCUMENTS\9 POINT STUDY REPORTS\OLD\9  POINT FOR L&amp; P GRAPH\[COMPARISION REPORT L&amp; P standard continue  (version 2).xlsx]LINE WISE GC CRN TRAIL'!$G$3</c:f>
              <c:strCache>
                <c:ptCount val="1"/>
                <c:pt idx="0">
                  <c:v>trail-2 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xVal>
            <c:numRef>
              <c:f>'[1]LINE WISE GC CRN TRAIL'!$N$8:$N$16</c:f>
              <c:numCache>
                <c:formatCode>General</c:formatCode>
                <c:ptCount val="9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</c:numCache>
            </c:numRef>
          </c:xVal>
          <c:yVal>
            <c:numRef>
              <c:f>'[1]LINE WISE GC CRN TRAIL'!$J$8:$J$16</c:f>
              <c:numCache>
                <c:formatCode>General</c:formatCode>
                <c:ptCount val="9"/>
                <c:pt idx="0">
                  <c:v>3.5</c:v>
                </c:pt>
                <c:pt idx="1">
                  <c:v>3.9</c:v>
                </c:pt>
                <c:pt idx="2">
                  <c:v>3.9</c:v>
                </c:pt>
                <c:pt idx="3">
                  <c:v>3.6</c:v>
                </c:pt>
                <c:pt idx="4">
                  <c:v>3.6</c:v>
                </c:pt>
                <c:pt idx="5">
                  <c:v>4</c:v>
                </c:pt>
                <c:pt idx="6">
                  <c:v>3.3</c:v>
                </c:pt>
                <c:pt idx="7">
                  <c:v>3</c:v>
                </c:pt>
                <c:pt idx="8">
                  <c:v>3.9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9D3-421B-B11E-2F04CC936896}"/>
            </c:ext>
          </c:extLst>
        </c:ser>
        <c:ser>
          <c:idx val="0"/>
          <c:order val="4"/>
          <c:tx>
            <c:v>SPEC MAX </c:v>
          </c:tx>
          <c:spPr>
            <a:ln w="19050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'[1]LINE WISE GC CRN TRAIL'!$T$22:$U$22</c:f>
              <c:numCache>
                <c:formatCode>General</c:formatCode>
                <c:ptCount val="2"/>
                <c:pt idx="0">
                  <c:v>0</c:v>
                </c:pt>
                <c:pt idx="1">
                  <c:v>7</c:v>
                </c:pt>
              </c:numCache>
            </c:numRef>
          </c:xVal>
          <c:yVal>
            <c:numRef>
              <c:f>'[1]LINE WISE GC CRN TRAIL'!$T$20:$U$20</c:f>
              <c:numCache>
                <c:formatCode>General</c:formatCode>
                <c:ptCount val="2"/>
                <c:pt idx="0">
                  <c:v>6</c:v>
                </c:pt>
                <c:pt idx="1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9D3-421B-B11E-2F04CC936896}"/>
            </c:ext>
          </c:extLst>
        </c:ser>
        <c:ser>
          <c:idx val="2"/>
          <c:order val="5"/>
          <c:tx>
            <c:v>SPEC MIN</c:v>
          </c:tx>
          <c:spPr>
            <a:ln w="2857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'[1]LINE WISE GC CRN TRAIL'!$T$22:$U$22</c:f>
              <c:numCache>
                <c:formatCode>General</c:formatCode>
                <c:ptCount val="2"/>
                <c:pt idx="0">
                  <c:v>0</c:v>
                </c:pt>
                <c:pt idx="1">
                  <c:v>7</c:v>
                </c:pt>
              </c:numCache>
            </c:numRef>
          </c:xVal>
          <c:yVal>
            <c:numRef>
              <c:f>'[1]LINE WISE GC CRN TRAIL'!$T$21:$U$21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9D3-421B-B11E-2F04CC936896}"/>
            </c:ext>
          </c:extLst>
        </c:ser>
        <c:ser>
          <c:idx val="5"/>
          <c:order val="6"/>
          <c:tx>
            <c:strRef>
              <c:f>'Z:\2000.QA FOLDER STRUCTURE\2011.CONTROLLED DOCUMENTS\9 POINT STUDY REPORTS\OLD\9  POINT FOR L&amp; P GRAPH\[COMPARISION REPORT L&amp; P standard continue  (version 2).xlsx]LINE WISE GC CRN TRAIL'!$I$4:$J$4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pPr>
              <a:ln>
                <a:noFill/>
              </a:ln>
            </c:spPr>
          </c:marker>
          <c:xVal>
            <c:numRef>
              <c:f>'[1]LINE WISE GC CRN TRAIL'!$O$8:$O$16</c:f>
              <c:numCache>
                <c:formatCode>General</c:formatCode>
                <c:ptCount val="9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</c:numCache>
            </c:numRef>
          </c:xVal>
          <c:yVal>
            <c:numRef>
              <c:f>'[1]LINE WISE GC CRN TRAIL'!$G$8:$G$16</c:f>
              <c:numCache>
                <c:formatCode>General</c:formatCode>
                <c:ptCount val="9"/>
                <c:pt idx="0">
                  <c:v>3.9</c:v>
                </c:pt>
                <c:pt idx="1">
                  <c:v>4</c:v>
                </c:pt>
                <c:pt idx="2">
                  <c:v>3.7</c:v>
                </c:pt>
                <c:pt idx="3">
                  <c:v>3.5</c:v>
                </c:pt>
                <c:pt idx="4">
                  <c:v>3.8</c:v>
                </c:pt>
                <c:pt idx="5">
                  <c:v>3.3</c:v>
                </c:pt>
                <c:pt idx="6">
                  <c:v>3.7</c:v>
                </c:pt>
                <c:pt idx="7">
                  <c:v>3.8</c:v>
                </c:pt>
                <c:pt idx="8">
                  <c:v>3.8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9D3-421B-B11E-2F04CC936896}"/>
            </c:ext>
          </c:extLst>
        </c:ser>
        <c:ser>
          <c:idx val="6"/>
          <c:order val="7"/>
          <c:tx>
            <c:strRef>
              <c:f>'Z:\2000.QA FOLDER STRUCTURE\2011.CONTROLLED DOCUMENTS\9 POINT STUDY REPORTS\OLD\9  POINT FOR L&amp; P GRAPH\[COMPARISION REPORT L&amp; P standard continue  (version 2).xlsx]LINE WISE GC CRN TRAIL'!$I$4:$J$4</c:f>
              <c:strCache>
                <c:ptCount val="1"/>
                <c:pt idx="0">
                  <c:v>HARD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5"/>
            <c:spPr>
              <a:solidFill>
                <a:schemeClr val="accent6"/>
              </a:solidFill>
              <a:ln>
                <a:noFill/>
              </a:ln>
            </c:spPr>
          </c:marker>
          <c:xVal>
            <c:numRef>
              <c:f>'[1]LINE WISE GC CRN TRAIL'!$P$8:$P$16</c:f>
              <c:numCache>
                <c:formatCode>General</c:formatCode>
                <c:ptCount val="9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</c:numCache>
            </c:numRef>
          </c:xVal>
          <c:yVal>
            <c:numRef>
              <c:f>'[1]LINE WISE GC CRN TRAIL'!$H$8:$H$16</c:f>
              <c:numCache>
                <c:formatCode>General</c:formatCode>
                <c:ptCount val="9"/>
                <c:pt idx="0">
                  <c:v>3.8</c:v>
                </c:pt>
                <c:pt idx="1">
                  <c:v>3.9</c:v>
                </c:pt>
                <c:pt idx="2">
                  <c:v>3.6</c:v>
                </c:pt>
                <c:pt idx="3">
                  <c:v>3.7</c:v>
                </c:pt>
                <c:pt idx="4">
                  <c:v>3.8</c:v>
                </c:pt>
                <c:pt idx="5">
                  <c:v>3.9</c:v>
                </c:pt>
                <c:pt idx="6">
                  <c:v>3.7</c:v>
                </c:pt>
                <c:pt idx="7">
                  <c:v>3.8</c:v>
                </c:pt>
                <c:pt idx="8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9D3-421B-B11E-2F04CC9368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3314144"/>
        <c:axId val="1332765760"/>
      </c:scatterChart>
      <c:valAx>
        <c:axId val="903314144"/>
        <c:scaling>
          <c:orientation val="minMax"/>
          <c:max val="7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332765760"/>
        <c:crosses val="autoZero"/>
        <c:crossBetween val="midCat"/>
      </c:valAx>
      <c:valAx>
        <c:axId val="1332765760"/>
        <c:scaling>
          <c:orientation val="minMax"/>
          <c:max val="7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CRN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903314144"/>
        <c:crosses val="autoZero"/>
        <c:crossBetween val="midCat"/>
        <c:majorUnit val="1"/>
      </c:valAx>
    </c:plotArea>
    <c:plotVisOnly val="1"/>
    <c:dispBlanksAs val="gap"/>
    <c:showDLblsOverMax val="0"/>
    <c:extLst/>
  </c:chart>
  <c:spPr>
    <a:ln w="15875">
      <a:solidFill>
        <a:srgbClr val="000000"/>
      </a:solidFill>
    </a:ln>
  </c:spPr>
  <c:txPr>
    <a:bodyPr/>
    <a:lstStyle/>
    <a:p>
      <a:pPr>
        <a:defRPr sz="900">
          <a:latin typeface="Meiryo" panose="020B0604030504040204" pitchFamily="34" charset="-128"/>
          <a:ea typeface="Meiryo" panose="020B0604030504040204" pitchFamily="34" charset="-128"/>
          <a:cs typeface="Meiryo" panose="020B0604030504040204" pitchFamily="34" charset="-128"/>
        </a:defRPr>
      </a:pPr>
      <a:endParaRPr lang="en-US"/>
    </a:p>
  </c:txPr>
  <c:externalData r:id="rId2">
    <c:autoUpdate val="0"/>
  </c:externalData>
  <c:userShapes r:id="rId3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GC OBD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36449812705452"/>
          <c:y val="0.14991265146039184"/>
          <c:w val="0.76626047957597532"/>
          <c:h val="0.73148886038558492"/>
        </c:manualLayout>
      </c:layout>
      <c:scatterChart>
        <c:scatterStyle val="lineMarker"/>
        <c:varyColors val="0"/>
        <c:ser>
          <c:idx val="0"/>
          <c:order val="0"/>
          <c:tx>
            <c:strRef>
              <c:f>'GC OBD SOFT VS HARD'!$B$10</c:f>
              <c:strCache>
                <c:ptCount val="1"/>
                <c:pt idx="0">
                  <c:v>SOFT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'GC OBD SOFT VS HARD'!$F$11:$F$30</c:f>
              <c:numCache>
                <c:formatCode>General</c:formatCode>
                <c:ptCount val="20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</c:numCache>
            </c:numRef>
          </c:xVal>
          <c:yVal>
            <c:numRef>
              <c:f>'GC OBD SOFT VS HARD'!$B$11:$B$30</c:f>
              <c:numCache>
                <c:formatCode>0.000</c:formatCode>
                <c:ptCount val="20"/>
                <c:pt idx="0">
                  <c:v>68.965999999999994</c:v>
                </c:pt>
                <c:pt idx="1">
                  <c:v>68.965000000000003</c:v>
                </c:pt>
                <c:pt idx="2">
                  <c:v>68.965999999999994</c:v>
                </c:pt>
                <c:pt idx="3">
                  <c:v>68.966999999999999</c:v>
                </c:pt>
                <c:pt idx="4">
                  <c:v>68.965999999999994</c:v>
                </c:pt>
                <c:pt idx="5">
                  <c:v>68.968000000000004</c:v>
                </c:pt>
                <c:pt idx="6">
                  <c:v>68.963999999999999</c:v>
                </c:pt>
                <c:pt idx="7">
                  <c:v>68.962000000000003</c:v>
                </c:pt>
                <c:pt idx="8">
                  <c:v>68.963999999999999</c:v>
                </c:pt>
                <c:pt idx="9">
                  <c:v>68.962000000000003</c:v>
                </c:pt>
                <c:pt idx="10">
                  <c:v>68.966999999999999</c:v>
                </c:pt>
                <c:pt idx="11">
                  <c:v>68.97</c:v>
                </c:pt>
                <c:pt idx="12">
                  <c:v>68.965999999999994</c:v>
                </c:pt>
                <c:pt idx="13">
                  <c:v>68.963999999999999</c:v>
                </c:pt>
                <c:pt idx="14">
                  <c:v>68.965999999999994</c:v>
                </c:pt>
                <c:pt idx="15">
                  <c:v>68.962000000000003</c:v>
                </c:pt>
                <c:pt idx="16">
                  <c:v>68.963999999999999</c:v>
                </c:pt>
                <c:pt idx="17">
                  <c:v>68.959999999999994</c:v>
                </c:pt>
                <c:pt idx="18">
                  <c:v>68.962000000000003</c:v>
                </c:pt>
                <c:pt idx="19">
                  <c:v>68.965999999999994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9D-49BE-993D-E218B8CB8825}"/>
            </c:ext>
          </c:extLst>
        </c:ser>
        <c:ser>
          <c:idx val="1"/>
          <c:order val="1"/>
          <c:tx>
            <c:strRef>
              <c:f>'GC OBD SOFT VS HARD'!$C$10</c:f>
              <c:strCache>
                <c:ptCount val="1"/>
                <c:pt idx="0">
                  <c:v>HARD 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'GC OBD SOFT VS HARD'!$G$11:$G$30</c:f>
              <c:numCache>
                <c:formatCode>General</c:formatCode>
                <c:ptCount val="20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4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4</c:v>
                </c:pt>
              </c:numCache>
            </c:numRef>
          </c:xVal>
          <c:yVal>
            <c:numRef>
              <c:f>'GC OBD SOFT VS HARD'!$C$11:$C$30</c:f>
              <c:numCache>
                <c:formatCode>0.000</c:formatCode>
                <c:ptCount val="20"/>
                <c:pt idx="0">
                  <c:v>68.989000000000004</c:v>
                </c:pt>
                <c:pt idx="1">
                  <c:v>68.983999999999995</c:v>
                </c:pt>
                <c:pt idx="2">
                  <c:v>68.992000000000004</c:v>
                </c:pt>
                <c:pt idx="3">
                  <c:v>68.994</c:v>
                </c:pt>
                <c:pt idx="4">
                  <c:v>68.984999999999999</c:v>
                </c:pt>
                <c:pt idx="5">
                  <c:v>68.989999999999995</c:v>
                </c:pt>
                <c:pt idx="6">
                  <c:v>68.998000000000005</c:v>
                </c:pt>
                <c:pt idx="7">
                  <c:v>68.992000000000004</c:v>
                </c:pt>
                <c:pt idx="8">
                  <c:v>68.995999999999995</c:v>
                </c:pt>
                <c:pt idx="9">
                  <c:v>68.986000000000004</c:v>
                </c:pt>
                <c:pt idx="10">
                  <c:v>68.981999999999999</c:v>
                </c:pt>
                <c:pt idx="11">
                  <c:v>68.983999999999995</c:v>
                </c:pt>
                <c:pt idx="12">
                  <c:v>68.992000000000004</c:v>
                </c:pt>
                <c:pt idx="13">
                  <c:v>68.995999999999995</c:v>
                </c:pt>
                <c:pt idx="14">
                  <c:v>68.986000000000004</c:v>
                </c:pt>
                <c:pt idx="15">
                  <c:v>68.992000000000004</c:v>
                </c:pt>
                <c:pt idx="16">
                  <c:v>68.995999999999995</c:v>
                </c:pt>
                <c:pt idx="17">
                  <c:v>68.992000000000004</c:v>
                </c:pt>
                <c:pt idx="18">
                  <c:v>68.989999999999995</c:v>
                </c:pt>
                <c:pt idx="19">
                  <c:v>68.986999999999995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C9D-49BE-993D-E218B8CB8825}"/>
            </c:ext>
          </c:extLst>
        </c:ser>
        <c:ser>
          <c:idx val="2"/>
          <c:order val="2"/>
          <c:tx>
            <c:v>Soft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dash"/>
            <c:size val="5"/>
            <c:spPr>
              <a:solidFill>
                <a:srgbClr val="FF0000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'GC OBD SOFT VS HARD'!$E$6:$E$7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xVal>
          <c:yVal>
            <c:numRef>
              <c:f>'GC OBD SOFT VS HARD'!$F$6:$F$7</c:f>
              <c:numCache>
                <c:formatCode>General</c:formatCode>
                <c:ptCount val="2"/>
                <c:pt idx="0">
                  <c:v>68.974999999999994</c:v>
                </c:pt>
                <c:pt idx="1">
                  <c:v>68.944999999999993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C9D-49BE-993D-E218B8CB8825}"/>
            </c:ext>
          </c:extLst>
        </c:ser>
        <c:ser>
          <c:idx val="3"/>
          <c:order val="3"/>
          <c:tx>
            <c:v>Hard Spec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dash"/>
            <c:size val="5"/>
            <c:spPr>
              <a:solidFill>
                <a:srgbClr val="FF0000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'GC OBD SOFT VS HARD'!$G$6:$G$7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xVal>
          <c:yVal>
            <c:numRef>
              <c:f>'GC OBD SOFT VS HARD'!$H$6:$H$7</c:f>
              <c:numCache>
                <c:formatCode>General</c:formatCode>
                <c:ptCount val="2"/>
                <c:pt idx="0">
                  <c:v>69.013000000000005</c:v>
                </c:pt>
                <c:pt idx="1">
                  <c:v>68.947000000000003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C9D-49BE-993D-E218B8CB8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5027392"/>
        <c:axId val="375305712"/>
      </c:scatterChart>
      <c:valAx>
        <c:axId val="375027392"/>
        <c:scaling>
          <c:orientation val="minMax"/>
          <c:max val="5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75305712"/>
        <c:crosses val="autoZero"/>
        <c:crossBetween val="midCat"/>
        <c:majorUnit val="1"/>
        <c:minorUnit val="1"/>
      </c:valAx>
      <c:valAx>
        <c:axId val="375305712"/>
        <c:scaling>
          <c:orientation val="minMax"/>
          <c:max val="69.02"/>
          <c:min val="68.9400000000000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027392"/>
        <c:crosses val="autoZero"/>
        <c:crossBetween val="midCat"/>
        <c:majorUnit val="1.0000000000000002E-2"/>
      </c:valAx>
      <c:spPr>
        <a:noFill/>
        <a:ln>
          <a:solidFill>
            <a:srgbClr val="808080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0.32933</cdr:x>
      <cdr:y>0.82071</cdr:y>
    </cdr:from>
    <cdr:to>
      <cdr:x>0.73729</cdr:x>
      <cdr:y>0.97175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762F88F-C8F0-43F5-8E3E-DB84483F6668}"/>
            </a:ext>
          </a:extLst>
        </cdr:cNvPr>
        <cdr:cNvSpPr txBox="1"/>
      </cdr:nvSpPr>
      <cdr:spPr>
        <a:xfrm xmlns:a="http://schemas.openxmlformats.org/drawingml/2006/main">
          <a:off x="518848" y="1426268"/>
          <a:ext cx="642721" cy="2624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7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GRT MG</a:t>
          </a:r>
        </a:p>
      </cdr:txBody>
    </cdr:sp>
  </cdr:relSizeAnchor>
  <cdr:relSizeAnchor xmlns:cdr="http://schemas.openxmlformats.org/drawingml/2006/chartDrawing">
    <cdr:from>
      <cdr:x>0.59204</cdr:x>
      <cdr:y>0.82071</cdr:y>
    </cdr:from>
    <cdr:to>
      <cdr:x>1</cdr:x>
      <cdr:y>0.97175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19D36162-ED26-41CE-BB0D-B629998EAFBF}"/>
            </a:ext>
          </a:extLst>
        </cdr:cNvPr>
        <cdr:cNvSpPr txBox="1"/>
      </cdr:nvSpPr>
      <cdr:spPr>
        <a:xfrm xmlns:a="http://schemas.openxmlformats.org/drawingml/2006/main">
          <a:off x="972742" y="1426268"/>
          <a:ext cx="670293" cy="2624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7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GRT SD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0.22246</cdr:x>
      <cdr:y>0.88033</cdr:y>
    </cdr:from>
    <cdr:to>
      <cdr:x>0.43575</cdr:x>
      <cdr:y>0.96824</cdr:y>
    </cdr:to>
    <cdr:sp macro="" textlink="">
      <cdr:nvSpPr>
        <cdr:cNvPr id="2" name="TextBox 10">
          <a:extLst xmlns:a="http://schemas.openxmlformats.org/drawingml/2006/main">
            <a:ext uri="{FF2B5EF4-FFF2-40B4-BE49-F238E27FC236}">
              <a16:creationId xmlns:a16="http://schemas.microsoft.com/office/drawing/2014/main" id="{43178A65-EE33-4687-83C0-806476AF3592}"/>
            </a:ext>
          </a:extLst>
        </cdr:cNvPr>
        <cdr:cNvSpPr txBox="1"/>
      </cdr:nvSpPr>
      <cdr:spPr>
        <a:xfrm xmlns:a="http://schemas.openxmlformats.org/drawingml/2006/main">
          <a:off x="943147" y="2600171"/>
          <a:ext cx="904254" cy="25963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60000"/>
            <a:lumOff val="40000"/>
          </a:schemeClr>
        </a:solidFill>
        <a:ln xmlns:a="http://schemas.openxmlformats.org/drawingml/2006/main" w="9525" cmpd="sng">
          <a:solidFill>
            <a:schemeClr val="tx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TRAIL</a:t>
          </a:r>
          <a:r>
            <a:rPr lang="en-IN" sz="1050" baseline="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-1 </a:t>
          </a:r>
          <a:endParaRPr lang="en-IN" sz="1050" dirty="0">
            <a:latin typeface="Meiryo" panose="020B0604030504040204" pitchFamily="34" charset="-128"/>
            <a:ea typeface="Meiryo" panose="020B0604030504040204" pitchFamily="34" charset="-128"/>
            <a:cs typeface="Meiryo" panose="020B0604030504040204" pitchFamily="34" charset="-128"/>
          </a:endParaRPr>
        </a:p>
      </cdr:txBody>
    </cdr:sp>
  </cdr:relSizeAnchor>
  <cdr:relSizeAnchor xmlns:cdr="http://schemas.openxmlformats.org/drawingml/2006/chartDrawing">
    <cdr:from>
      <cdr:x>0.59622</cdr:x>
      <cdr:y>0.88033</cdr:y>
    </cdr:from>
    <cdr:to>
      <cdr:x>0.80951</cdr:x>
      <cdr:y>0.96824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AFF831B7-A0B6-4E18-945A-25F1587FD17E}"/>
            </a:ext>
          </a:extLst>
        </cdr:cNvPr>
        <cdr:cNvSpPr txBox="1"/>
      </cdr:nvSpPr>
      <cdr:spPr>
        <a:xfrm xmlns:a="http://schemas.openxmlformats.org/drawingml/2006/main">
          <a:off x="2527722" y="2600159"/>
          <a:ext cx="904254" cy="25965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60000"/>
            <a:lumOff val="40000"/>
          </a:schemeClr>
        </a:solidFill>
        <a:ln xmlns:a="http://schemas.openxmlformats.org/drawingml/2006/main" w="9525" cmpd="sng">
          <a:solidFill>
            <a:schemeClr val="tx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05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TRAIL</a:t>
          </a:r>
          <a:r>
            <a:rPr lang="en-IN" sz="1050" baseline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 -2 </a:t>
          </a:r>
          <a:endParaRPr lang="en-IN" sz="1050">
            <a:latin typeface="Meiryo" panose="020B0604030504040204" pitchFamily="34" charset="-128"/>
            <a:ea typeface="Meiryo" panose="020B0604030504040204" pitchFamily="34" charset="-128"/>
            <a:cs typeface="Meiryo" panose="020B0604030504040204" pitchFamily="34" charset="-128"/>
          </a:endParaRPr>
        </a:p>
      </cdr:txBody>
    </cdr:sp>
  </cdr:relSizeAnchor>
  <cdr:relSizeAnchor xmlns:cdr="http://schemas.openxmlformats.org/drawingml/2006/chartDrawing">
    <cdr:from>
      <cdr:x>0.2157</cdr:x>
      <cdr:y>0.69594</cdr:y>
    </cdr:from>
    <cdr:to>
      <cdr:x>0.35035</cdr:x>
      <cdr:y>0.7807</cdr:y>
    </cdr:to>
    <cdr:sp macro="" textlink="">
      <cdr:nvSpPr>
        <cdr:cNvPr id="4" name="Rectangle: Rounded Corners 3">
          <a:extLst xmlns:a="http://schemas.openxmlformats.org/drawingml/2006/main">
            <a:ext uri="{FF2B5EF4-FFF2-40B4-BE49-F238E27FC236}">
              <a16:creationId xmlns:a16="http://schemas.microsoft.com/office/drawing/2014/main" id="{E1980379-CA70-4AFF-BF84-0ED3520C5BD4}"/>
            </a:ext>
          </a:extLst>
        </cdr:cNvPr>
        <cdr:cNvSpPr/>
      </cdr:nvSpPr>
      <cdr:spPr>
        <a:xfrm xmlns:a="http://schemas.openxmlformats.org/drawingml/2006/main">
          <a:off x="914473" y="1579972"/>
          <a:ext cx="570855" cy="192429"/>
        </a:xfrm>
        <a:prstGeom xmlns:a="http://schemas.openxmlformats.org/drawingml/2006/main" prst="roundRect">
          <a:avLst>
            <a:gd name="adj" fmla="val 50000"/>
          </a:avLst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bg2">
              <a:lumMod val="60000"/>
              <a:lumOff val="40000"/>
            </a:schemeClr>
          </a:solidFill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LH</a:t>
          </a:r>
        </a:p>
      </cdr:txBody>
    </cdr:sp>
  </cdr:relSizeAnchor>
  <cdr:relSizeAnchor xmlns:cdr="http://schemas.openxmlformats.org/drawingml/2006/chartDrawing">
    <cdr:from>
      <cdr:x>0.37791</cdr:x>
      <cdr:y>0.69787</cdr:y>
    </cdr:from>
    <cdr:to>
      <cdr:x>0.51255</cdr:x>
      <cdr:y>0.78263</cdr:y>
    </cdr:to>
    <cdr:sp macro="" textlink="">
      <cdr:nvSpPr>
        <cdr:cNvPr id="5" name="Rectangle: Rounded Corners 4">
          <a:extLst xmlns:a="http://schemas.openxmlformats.org/drawingml/2006/main">
            <a:ext uri="{FF2B5EF4-FFF2-40B4-BE49-F238E27FC236}">
              <a16:creationId xmlns:a16="http://schemas.microsoft.com/office/drawing/2014/main" id="{AAE8747E-4CF7-4C13-B256-C76C72C939D4}"/>
            </a:ext>
          </a:extLst>
        </cdr:cNvPr>
        <cdr:cNvSpPr/>
      </cdr:nvSpPr>
      <cdr:spPr>
        <a:xfrm xmlns:a="http://schemas.openxmlformats.org/drawingml/2006/main">
          <a:off x="1602168" y="1584352"/>
          <a:ext cx="570813" cy="192429"/>
        </a:xfrm>
        <a:prstGeom xmlns:a="http://schemas.openxmlformats.org/drawingml/2006/main" prst="roundRect">
          <a:avLst>
            <a:gd name="adj" fmla="val 50000"/>
          </a:avLst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bg2">
              <a:lumMod val="60000"/>
              <a:lumOff val="40000"/>
            </a:schemeClr>
          </a:solidFill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RH</a:t>
          </a:r>
        </a:p>
      </cdr:txBody>
    </cdr:sp>
  </cdr:relSizeAnchor>
  <cdr:relSizeAnchor xmlns:cdr="http://schemas.openxmlformats.org/drawingml/2006/chartDrawing">
    <cdr:from>
      <cdr:x>0.55914</cdr:x>
      <cdr:y>0.69787</cdr:y>
    </cdr:from>
    <cdr:to>
      <cdr:x>0.69379</cdr:x>
      <cdr:y>0.78263</cdr:y>
    </cdr:to>
    <cdr:sp macro="" textlink="">
      <cdr:nvSpPr>
        <cdr:cNvPr id="6" name="Rectangle: Rounded Corners 5">
          <a:extLst xmlns:a="http://schemas.openxmlformats.org/drawingml/2006/main">
            <a:ext uri="{FF2B5EF4-FFF2-40B4-BE49-F238E27FC236}">
              <a16:creationId xmlns:a16="http://schemas.microsoft.com/office/drawing/2014/main" id="{2118BFD8-D740-4F03-8437-E9916B75B742}"/>
            </a:ext>
          </a:extLst>
        </cdr:cNvPr>
        <cdr:cNvSpPr/>
      </cdr:nvSpPr>
      <cdr:spPr>
        <a:xfrm xmlns:a="http://schemas.openxmlformats.org/drawingml/2006/main">
          <a:off x="2370489" y="1584352"/>
          <a:ext cx="570856" cy="192429"/>
        </a:xfrm>
        <a:prstGeom xmlns:a="http://schemas.openxmlformats.org/drawingml/2006/main" prst="roundRect">
          <a:avLst>
            <a:gd name="adj" fmla="val 50000"/>
          </a:avLst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bg2">
              <a:lumMod val="60000"/>
              <a:lumOff val="40000"/>
            </a:schemeClr>
          </a:solidFill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LH</a:t>
          </a:r>
        </a:p>
      </cdr:txBody>
    </cdr:sp>
  </cdr:relSizeAnchor>
  <cdr:relSizeAnchor xmlns:cdr="http://schemas.openxmlformats.org/drawingml/2006/chartDrawing">
    <cdr:from>
      <cdr:x>0.72284</cdr:x>
      <cdr:y>0.70142</cdr:y>
    </cdr:from>
    <cdr:to>
      <cdr:x>0.85749</cdr:x>
      <cdr:y>0.78618</cdr:y>
    </cdr:to>
    <cdr:sp macro="" textlink="">
      <cdr:nvSpPr>
        <cdr:cNvPr id="7" name="Rectangle: Rounded Corners 6">
          <a:extLst xmlns:a="http://schemas.openxmlformats.org/drawingml/2006/main">
            <a:ext uri="{FF2B5EF4-FFF2-40B4-BE49-F238E27FC236}">
              <a16:creationId xmlns:a16="http://schemas.microsoft.com/office/drawing/2014/main" id="{883D819F-2464-493E-826C-EB0D18EB95DF}"/>
            </a:ext>
          </a:extLst>
        </cdr:cNvPr>
        <cdr:cNvSpPr/>
      </cdr:nvSpPr>
      <cdr:spPr>
        <a:xfrm xmlns:a="http://schemas.openxmlformats.org/drawingml/2006/main">
          <a:off x="3064523" y="1592415"/>
          <a:ext cx="570856" cy="192429"/>
        </a:xfrm>
        <a:prstGeom xmlns:a="http://schemas.openxmlformats.org/drawingml/2006/main" prst="roundRect">
          <a:avLst>
            <a:gd name="adj" fmla="val 50000"/>
          </a:avLst>
        </a:prstGeom>
        <a:solidFill xmlns:a="http://schemas.openxmlformats.org/drawingml/2006/main">
          <a:schemeClr val="bg1"/>
        </a:solidFill>
        <a:ln xmlns:a="http://schemas.openxmlformats.org/drawingml/2006/main" w="3175">
          <a:solidFill>
            <a:schemeClr val="bg2">
              <a:lumMod val="60000"/>
              <a:lumOff val="40000"/>
            </a:schemeClr>
          </a:solidFill>
        </a:ln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rPr>
            <a:t>RH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0.13845</cdr:x>
      <cdr:y>0.85824</cdr:y>
    </cdr:from>
    <cdr:to>
      <cdr:x>0.35174</cdr:x>
      <cdr:y>0.94481</cdr:y>
    </cdr:to>
    <cdr:sp macro="" textlink="">
      <cdr:nvSpPr>
        <cdr:cNvPr id="2" name="TextBox 10">
          <a:extLst xmlns:a="http://schemas.openxmlformats.org/drawingml/2006/main">
            <a:ext uri="{FF2B5EF4-FFF2-40B4-BE49-F238E27FC236}">
              <a16:creationId xmlns:a16="http://schemas.microsoft.com/office/drawing/2014/main" id="{43178A65-EE33-4687-83C0-806476AF3592}"/>
            </a:ext>
          </a:extLst>
        </cdr:cNvPr>
        <cdr:cNvSpPr txBox="1"/>
      </cdr:nvSpPr>
      <cdr:spPr>
        <a:xfrm xmlns:a="http://schemas.openxmlformats.org/drawingml/2006/main">
          <a:off x="1238102" y="2305989"/>
          <a:ext cx="1907367" cy="232601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/>
        </a:solidFill>
        <a:ln xmlns:a="http://schemas.openxmlformats.org/drawingml/2006/main" w="9525" cmpd="sng">
          <a:solidFill>
            <a:schemeClr val="tx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200" baseline="0" dirty="0"/>
            <a:t>LINE-1 </a:t>
          </a:r>
          <a:endParaRPr lang="en-IN" sz="1200" dirty="0"/>
        </a:p>
      </cdr:txBody>
    </cdr:sp>
  </cdr:relSizeAnchor>
  <cdr:relSizeAnchor xmlns:cdr="http://schemas.openxmlformats.org/drawingml/2006/chartDrawing">
    <cdr:from>
      <cdr:x>0.42231</cdr:x>
      <cdr:y>0.85824</cdr:y>
    </cdr:from>
    <cdr:to>
      <cdr:x>0.60905</cdr:x>
      <cdr:y>0.94481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AFF831B7-A0B6-4E18-945A-25F1587FD17E}"/>
            </a:ext>
          </a:extLst>
        </cdr:cNvPr>
        <cdr:cNvSpPr txBox="1"/>
      </cdr:nvSpPr>
      <cdr:spPr>
        <a:xfrm xmlns:a="http://schemas.openxmlformats.org/drawingml/2006/main">
          <a:off x="3776547" y="2305989"/>
          <a:ext cx="1669941" cy="232622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>
            <a:lumMod val="60000"/>
            <a:lumOff val="40000"/>
          </a:schemeClr>
        </a:solidFill>
        <a:ln xmlns:a="http://schemas.openxmlformats.org/drawingml/2006/main" w="9525" cmpd="sng">
          <a:solidFill>
            <a:schemeClr val="tx1"/>
          </a:solidFill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200" baseline="0"/>
            <a:t>LINE-2 </a:t>
          </a:r>
          <a:endParaRPr lang="en-IN" sz="1200"/>
        </a:p>
      </cdr:txBody>
    </cdr:sp>
  </cdr:relSizeAnchor>
  <cdr:relSizeAnchor xmlns:cdr="http://schemas.openxmlformats.org/drawingml/2006/chartDrawing">
    <cdr:from>
      <cdr:x>0.6864</cdr:x>
      <cdr:y>0.85824</cdr:y>
    </cdr:from>
    <cdr:to>
      <cdr:x>0.85406</cdr:x>
      <cdr:y>0.94179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7FFE5B14-1EC9-4643-A917-6B827657A607}"/>
            </a:ext>
          </a:extLst>
        </cdr:cNvPr>
        <cdr:cNvSpPr txBox="1"/>
      </cdr:nvSpPr>
      <cdr:spPr>
        <a:xfrm xmlns:a="http://schemas.openxmlformats.org/drawingml/2006/main">
          <a:off x="6138197" y="2305989"/>
          <a:ext cx="1499317" cy="224505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6"/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IN" sz="1200" dirty="0"/>
            <a:t>LINE -3 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0.28475</cdr:x>
      <cdr:y>0.76542</cdr:y>
    </cdr:from>
    <cdr:to>
      <cdr:x>0.37042</cdr:x>
      <cdr:y>0.85478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05987C14-0A5E-4D32-BC78-693934C054CA}"/>
            </a:ext>
          </a:extLst>
        </cdr:cNvPr>
        <cdr:cNvSpPr/>
      </cdr:nvSpPr>
      <cdr:spPr>
        <a:xfrm xmlns:a="http://schemas.openxmlformats.org/drawingml/2006/main">
          <a:off x="2407162" y="1957979"/>
          <a:ext cx="724179" cy="22858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19050"/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pPr algn="ctr"/>
          <a:r>
            <a:rPr lang="en-US" dirty="0"/>
            <a:t>Line 1</a:t>
          </a:r>
        </a:p>
      </cdr:txBody>
    </cdr:sp>
  </cdr:relSizeAnchor>
  <cdr:relSizeAnchor xmlns:cdr="http://schemas.openxmlformats.org/drawingml/2006/chartDrawing">
    <cdr:from>
      <cdr:x>0.5</cdr:x>
      <cdr:y>0.76542</cdr:y>
    </cdr:from>
    <cdr:to>
      <cdr:x>0.58567</cdr:x>
      <cdr:y>0.85478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FCA5DBC1-B828-4FD5-AACE-827146C3A699}"/>
            </a:ext>
          </a:extLst>
        </cdr:cNvPr>
        <cdr:cNvSpPr/>
      </cdr:nvSpPr>
      <cdr:spPr>
        <a:xfrm xmlns:a="http://schemas.openxmlformats.org/drawingml/2006/main">
          <a:off x="4226741" y="1957979"/>
          <a:ext cx="724179" cy="22858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19050"/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pPr algn="ctr"/>
          <a:r>
            <a:rPr lang="en-US" dirty="0"/>
            <a:t>Line 2</a:t>
          </a:r>
        </a:p>
      </cdr:txBody>
    </cdr:sp>
  </cdr:relSizeAnchor>
  <cdr:relSizeAnchor xmlns:cdr="http://schemas.openxmlformats.org/drawingml/2006/chartDrawing">
    <cdr:from>
      <cdr:x>0.71862</cdr:x>
      <cdr:y>0.76542</cdr:y>
    </cdr:from>
    <cdr:to>
      <cdr:x>0.80429</cdr:x>
      <cdr:y>0.85478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3F699E2F-E036-4D8C-8A4D-9BAF58AB3C83}"/>
            </a:ext>
          </a:extLst>
        </cdr:cNvPr>
        <cdr:cNvSpPr/>
      </cdr:nvSpPr>
      <cdr:spPr>
        <a:xfrm xmlns:a="http://schemas.openxmlformats.org/drawingml/2006/main">
          <a:off x="6074870" y="1957979"/>
          <a:ext cx="724179" cy="22858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 w="19050"/>
        <a:effectLst xmlns:a="http://schemas.openxmlformats.org/drawingml/2006/main">
          <a:outerShdw blurRad="50800" dist="38100" dir="2700000" algn="tl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2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pPr algn="ctr"/>
          <a:r>
            <a:rPr lang="en-US" dirty="0"/>
            <a:t>Line 3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467A9-7590-4B6D-99C5-EFA453E0A0D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86218-97EB-46AB-ACCF-747CC19623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79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0AD8F06-B507-4A25-8A0B-DC8A35189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5488" y="828675"/>
            <a:ext cx="5521325" cy="41417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1EB417-C0BE-43C2-9CFD-E38AAFF5E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0846" y="5244905"/>
            <a:ext cx="5111072" cy="496912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4698" tIns="47348" rIns="94698" bIns="47348"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スライド イメージ プレースホルダー 1">
            <a:extLst>
              <a:ext uri="{FF2B5EF4-FFF2-40B4-BE49-F238E27FC236}">
                <a16:creationId xmlns:a16="http://schemas.microsoft.com/office/drawing/2014/main" id="{012BE521-39C2-4D3F-B487-91D7522653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ノート プレースホルダー 2">
            <a:extLst>
              <a:ext uri="{FF2B5EF4-FFF2-40B4-BE49-F238E27FC236}">
                <a16:creationId xmlns:a16="http://schemas.microsoft.com/office/drawing/2014/main" id="{90994947-A697-4945-A264-018EE5AA17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196" name="スライド番号プレースホルダー 3">
            <a:extLst>
              <a:ext uri="{FF2B5EF4-FFF2-40B4-BE49-F238E27FC236}">
                <a16:creationId xmlns:a16="http://schemas.microsoft.com/office/drawing/2014/main" id="{55D700C1-A3DF-4DAE-B284-35AB3FC8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F417DF-BD15-4981-ABA8-35398A6C51C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0AD8F06-B507-4A25-8A0B-DC8A35189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725488" y="828675"/>
            <a:ext cx="5521325" cy="41417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01EB417-C0BE-43C2-9CFD-E38AAFF5EA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0846" y="5244905"/>
            <a:ext cx="5111072" cy="496912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4698" tIns="47348" rIns="94698" bIns="47348"/>
          <a:lstStyle/>
          <a:p>
            <a:pPr eaLnBrk="1" hangingPunct="1">
              <a:spcBef>
                <a:spcPct val="0"/>
              </a:spcBef>
            </a:pP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0303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E7C00349-4176-411A-A6B7-869B6DEAAD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FD86D356-3ABD-4AAF-9FE5-F7272BA8EDEE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 dirty="0">
                <a:latin typeface="Meiryo UI" panose="020B0604030504040204" pitchFamily="34" charset="-128"/>
                <a:ea typeface="Meiryo UI" panose="020B0604030504040204" pitchFamily="34" charset="-128"/>
              </a:rPr>
              <a:t>/6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192881" indent="0" algn="ctr">
              <a:buNone/>
              <a:defRPr/>
            </a:lvl2pPr>
            <a:lvl3pPr marL="385763" indent="0" algn="ctr">
              <a:buNone/>
              <a:defRPr/>
            </a:lvl3pPr>
            <a:lvl4pPr marL="578644" indent="0" algn="ctr">
              <a:buNone/>
              <a:defRPr/>
            </a:lvl4pPr>
            <a:lvl5pPr marL="771525" indent="0" algn="ctr">
              <a:buNone/>
              <a:defRPr/>
            </a:lvl5pPr>
            <a:lvl6pPr marL="964406" indent="0" algn="ctr">
              <a:buNone/>
              <a:defRPr/>
            </a:lvl6pPr>
            <a:lvl7pPr marL="1157288" indent="0" algn="ctr">
              <a:buNone/>
              <a:defRPr/>
            </a:lvl7pPr>
            <a:lvl8pPr marL="1350169" indent="0" algn="ctr">
              <a:buNone/>
              <a:defRPr/>
            </a:lvl8pPr>
            <a:lvl9pPr marL="1543050" indent="0" algn="ctr">
              <a:buNone/>
              <a:defRPr/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4983030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22E40634-DA30-4EC1-A027-FEA097991E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0E78476F-CCF4-4BD2-B7A8-B4F7B01A4886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altLang="ja-JP" noProof="0" dirty="0"/>
              <a:t>Click icon to add picture</a:t>
            </a:r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20350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CB5B5FEC-F15E-469B-903F-11D1E37B3D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3BC2DB4-367D-46DD-AAA3-2EB242C99372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6488749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D80D97D4-29AB-4D19-858C-5F2AC39093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3D7D679F-C729-4A38-8B9B-81E39DE7A25C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038592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6">
            <a:extLst>
              <a:ext uri="{FF2B5EF4-FFF2-40B4-BE49-F238E27FC236}">
                <a16:creationId xmlns:a16="http://schemas.microsoft.com/office/drawing/2014/main" id="{0F387D7F-0A19-4D80-8925-814EDFC59A6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6858000"/>
            <a:chOff x="0" y="0"/>
            <a:chExt cx="9150814" cy="6858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1CA1BADF-00FF-4C64-9988-32545ABCB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50814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034CE96C-F546-4BFB-A6D1-0E13CA90E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192" y="395785"/>
              <a:ext cx="4303878" cy="171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3D3BC4FB-9CC2-497A-BD7E-4BAA485B953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6" y="109176"/>
              <a:ext cx="3388270" cy="866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4798332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EB1D9E64-1FB1-41F7-97D8-3707A61505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8F5B01D-7C67-4AB0-9E39-4C96E9F6108F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981299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15655E3C-15AF-4D02-8BD4-A799618DD7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6694FA0-BA0B-44AD-B527-158D5BF4A8F2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1688" b="1" cap="all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844"/>
            </a:lvl1pPr>
            <a:lvl2pPr marL="192881" indent="0">
              <a:buNone/>
              <a:defRPr sz="760"/>
            </a:lvl2pPr>
            <a:lvl3pPr marL="385763" indent="0">
              <a:buNone/>
              <a:defRPr sz="675"/>
            </a:lvl3pPr>
            <a:lvl4pPr marL="578644" indent="0">
              <a:buNone/>
              <a:defRPr sz="591"/>
            </a:lvl4pPr>
            <a:lvl5pPr marL="771525" indent="0">
              <a:buNone/>
              <a:defRPr sz="591"/>
            </a:lvl5pPr>
            <a:lvl6pPr marL="964406" indent="0">
              <a:buNone/>
              <a:defRPr sz="591"/>
            </a:lvl6pPr>
            <a:lvl7pPr marL="1157288" indent="0">
              <a:buNone/>
              <a:defRPr sz="591"/>
            </a:lvl7pPr>
            <a:lvl8pPr marL="1350169" indent="0">
              <a:buNone/>
              <a:defRPr sz="591"/>
            </a:lvl8pPr>
            <a:lvl9pPr marL="1543050" indent="0">
              <a:buNone/>
              <a:defRPr sz="59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629029"/>
      </p:ext>
    </p:extLst>
  </p:cSld>
  <p:clrMapOvr>
    <a:masterClrMapping/>
  </p:clrMapOvr>
  <p:transition spd="med"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9D7741E0-D435-45DD-9CCB-70F1C68756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A98CDE67-72DF-4E0E-B559-EC4B77FD3503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181"/>
            </a:lvl1pPr>
            <a:lvl2pPr>
              <a:defRPr sz="1013"/>
            </a:lvl2pPr>
            <a:lvl3pPr>
              <a:defRPr sz="844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864331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B14EB81-9203-4D56-B14D-70A41DF7E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2128372-141E-41C6-9185-B26B3C7A2C8D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013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013"/>
            </a:lvl1pPr>
            <a:lvl2pPr>
              <a:defRPr sz="844"/>
            </a:lvl2pPr>
            <a:lvl3pPr>
              <a:defRPr sz="760"/>
            </a:lvl3pPr>
            <a:lvl4pPr>
              <a:defRPr sz="675"/>
            </a:lvl4pPr>
            <a:lvl5pPr>
              <a:defRPr sz="675"/>
            </a:lvl5pPr>
            <a:lvl6pPr>
              <a:defRPr sz="675"/>
            </a:lvl6pPr>
            <a:lvl7pPr>
              <a:defRPr sz="675"/>
            </a:lvl7pPr>
            <a:lvl8pPr>
              <a:defRPr sz="675"/>
            </a:lvl8pPr>
            <a:lvl9pPr>
              <a:defRPr sz="67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2289399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40D62846-94C6-46BE-9FE5-637E2262DB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513492E9-402A-4F9E-A58E-D7E563440D4E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6082951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697A556-FD62-4CB3-A501-5F74D275BB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D3BDD919-4A26-422F-ABB8-518CC4DD5948}" type="slidenum">
              <a:rPr lang="en-US" altLang="ja-JP" sz="1050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ja-JP" sz="1050" i="1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402813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FFBA94AD-C01D-4144-AF86-75169A4D65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C0FE4AA7-D780-4CA7-AB9F-50C32FF96DBE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181"/>
            </a:lvl2pPr>
            <a:lvl3pPr>
              <a:defRPr sz="1013"/>
            </a:lvl3pPr>
            <a:lvl4pPr>
              <a:defRPr sz="844"/>
            </a:lvl4pPr>
            <a:lvl5pPr>
              <a:defRPr sz="844"/>
            </a:lvl5pPr>
            <a:lvl6pPr>
              <a:defRPr sz="844"/>
            </a:lvl6pPr>
            <a:lvl7pPr>
              <a:defRPr sz="844"/>
            </a:lvl7pPr>
            <a:lvl8pPr>
              <a:defRPr sz="844"/>
            </a:lvl8pPr>
            <a:lvl9pPr>
              <a:defRPr sz="844"/>
            </a:lvl9pPr>
          </a:lstStyle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735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55B30589-B200-4290-B4C7-314FF4DFB0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64288" y="8255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F5D97C0-92CF-4071-A510-5B6CAD3A4F7E}" type="slidenum">
              <a:rPr lang="en-US" altLang="ja-JP" sz="591" i="1" smtClean="0">
                <a:latin typeface="Meiryo UI" panose="020B0604030504040204" pitchFamily="34" charset="-128"/>
                <a:ea typeface="Meiryo UI" panose="020B0604030504040204" pitchFamily="34" charset="-128"/>
              </a:rPr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en-US" altLang="ja-JP" sz="591" i="1">
                <a:latin typeface="Meiryo UI" panose="020B0604030504040204" pitchFamily="34" charset="-128"/>
                <a:ea typeface="Meiryo UI" panose="020B0604030504040204" pitchFamily="34" charset="-128"/>
              </a:rPr>
              <a:t>/55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844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/>
            </a:lvl1pPr>
            <a:lvl2pPr marL="192881" indent="0">
              <a:buNone/>
              <a:defRPr sz="1181"/>
            </a:lvl2pPr>
            <a:lvl3pPr marL="385763" indent="0">
              <a:buNone/>
              <a:defRPr sz="1013"/>
            </a:lvl3pPr>
            <a:lvl4pPr marL="578644" indent="0">
              <a:buNone/>
              <a:defRPr sz="844"/>
            </a:lvl4pPr>
            <a:lvl5pPr marL="771525" indent="0">
              <a:buNone/>
              <a:defRPr sz="844"/>
            </a:lvl5pPr>
            <a:lvl6pPr marL="964406" indent="0">
              <a:buNone/>
              <a:defRPr sz="844"/>
            </a:lvl6pPr>
            <a:lvl7pPr marL="1157288" indent="0">
              <a:buNone/>
              <a:defRPr sz="844"/>
            </a:lvl7pPr>
            <a:lvl8pPr marL="1350169" indent="0">
              <a:buNone/>
              <a:defRPr sz="844"/>
            </a:lvl8pPr>
            <a:lvl9pPr marL="1543050" indent="0">
              <a:buNone/>
              <a:defRPr sz="844"/>
            </a:lvl9pPr>
          </a:lstStyle>
          <a:p>
            <a:pPr lvl="0"/>
            <a:r>
              <a:rPr lang="en-US" altLang="ja-JP" noProof="0" dirty="0"/>
              <a:t>Click icon to add picture</a:t>
            </a:r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91"/>
            </a:lvl1pPr>
            <a:lvl2pPr marL="192881" indent="0">
              <a:buNone/>
              <a:defRPr sz="506"/>
            </a:lvl2pPr>
            <a:lvl3pPr marL="385763" indent="0">
              <a:buNone/>
              <a:defRPr sz="422"/>
            </a:lvl3pPr>
            <a:lvl4pPr marL="578644" indent="0">
              <a:buNone/>
              <a:defRPr sz="380"/>
            </a:lvl4pPr>
            <a:lvl5pPr marL="771525" indent="0">
              <a:buNone/>
              <a:defRPr sz="380"/>
            </a:lvl5pPr>
            <a:lvl6pPr marL="964406" indent="0">
              <a:buNone/>
              <a:defRPr sz="380"/>
            </a:lvl6pPr>
            <a:lvl7pPr marL="1157288" indent="0">
              <a:buNone/>
              <a:defRPr sz="380"/>
            </a:lvl7pPr>
            <a:lvl8pPr marL="1350169" indent="0">
              <a:buNone/>
              <a:defRPr sz="380"/>
            </a:lvl8pPr>
            <a:lvl9pPr marL="1543050" indent="0">
              <a:buNone/>
              <a:defRPr sz="380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91667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14D69207-2452-4193-9053-F207BFDD5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9600"/>
            <a:ext cx="8153400" cy="152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 dirty="0">
                <a:solidFill>
                  <a:srgbClr val="FFFFFF"/>
                </a:solidFill>
                <a:latin typeface="Times New Roman" panose="02020603050405020304" pitchFamily="18" charset="0"/>
              </a:rPr>
              <a:t>Be Unique!!</a:t>
            </a:r>
          </a:p>
        </p:txBody>
      </p:sp>
      <p:pic>
        <p:nvPicPr>
          <p:cNvPr id="1027" name="Picture 15">
            <a:extLst>
              <a:ext uri="{FF2B5EF4-FFF2-40B4-BE49-F238E27FC236}">
                <a16:creationId xmlns:a16="http://schemas.microsoft.com/office/drawing/2014/main" id="{D690EF29-B3C9-42B1-AABB-DEBFBA02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50" y="0"/>
            <a:ext cx="957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94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 spd="med">
    <p:fade/>
  </p:transition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2"/>
          </a:solidFill>
          <a:latin typeface="Arial" charset="0"/>
          <a:ea typeface="ＭＳ Ｐゴシック" panose="020B0600070205080204" pitchFamily="34" charset="-128"/>
        </a:defRPr>
      </a:lvl5pPr>
      <a:lvl6pPr marL="192881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385763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578644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771525" algn="ctr" rtl="0" eaLnBrk="1" fontAlgn="base" hangingPunct="1">
        <a:spcBef>
          <a:spcPct val="0"/>
        </a:spcBef>
        <a:spcAft>
          <a:spcPct val="0"/>
        </a:spcAft>
        <a:defRPr kumimoji="1" sz="1856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144463" indent="-144463" algn="l" rtl="0" eaLnBrk="0" fontAlgn="base" hangingPunct="0">
        <a:spcBef>
          <a:spcPct val="20000"/>
        </a:spcBef>
        <a:spcAft>
          <a:spcPct val="0"/>
        </a:spcAft>
        <a:buChar char="•"/>
        <a:defRPr kumimoji="1" sz="13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312738" indent="-119063" algn="l" rtl="0" eaLnBrk="0" fontAlgn="base" hangingPunct="0">
        <a:spcBef>
          <a:spcPct val="20000"/>
        </a:spcBef>
        <a:spcAft>
          <a:spcPct val="0"/>
        </a:spcAft>
        <a:buChar char="–"/>
        <a:defRPr kumimoji="1" sz="11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481013" indent="-95250" algn="l" rtl="0" eaLnBrk="0" fontAlgn="base" hangingPunct="0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674688" indent="-95250" algn="l" rtl="0" eaLnBrk="0" fontAlgn="base" hangingPunct="0">
        <a:spcBef>
          <a:spcPct val="20000"/>
        </a:spcBef>
        <a:spcAft>
          <a:spcPct val="0"/>
        </a:spcAft>
        <a:buChar char="–"/>
        <a:defRPr kumimoji="1" sz="8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866775" indent="-95250" algn="l" rtl="0" eaLnBrk="0" fontAlgn="base" hangingPunct="0">
        <a:spcBef>
          <a:spcPct val="20000"/>
        </a:spcBef>
        <a:spcAft>
          <a:spcPct val="0"/>
        </a:spcAft>
        <a:buChar char="»"/>
        <a:defRPr kumimoji="1" sz="8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1060847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6pPr>
      <a:lvl7pPr marL="1253729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7pPr>
      <a:lvl8pPr marL="1446610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8pPr>
      <a:lvl9pPr marL="1639491" indent="-96441" algn="l" rtl="0" eaLnBrk="1" fontAlgn="base" hangingPunct="1">
        <a:spcBef>
          <a:spcPct val="20000"/>
        </a:spcBef>
        <a:spcAft>
          <a:spcPct val="0"/>
        </a:spcAft>
        <a:buChar char="»"/>
        <a:defRPr kumimoji="1" sz="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kumimoji="1"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chart" Target="../charts/chart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6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6.wdp"/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microsoft.com/office/2007/relationships/hdphoto" Target="../media/hdphoto4.wdp"/><Relationship Id="rId15" Type="http://schemas.openxmlformats.org/officeDocument/2006/relationships/image" Target="../media/image53.jpeg"/><Relationship Id="rId10" Type="http://schemas.microsoft.com/office/2007/relationships/hdphoto" Target="../media/hdphoto5.wdp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5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chart" Target="../charts/chart1.xml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8.jpe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openxmlformats.org/officeDocument/2006/relationships/image" Target="../media/image37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6.jpeg"/><Relationship Id="rId5" Type="http://schemas.openxmlformats.org/officeDocument/2006/relationships/image" Target="../media/image32.png"/><Relationship Id="rId10" Type="http://schemas.openxmlformats.org/officeDocument/2006/relationships/image" Target="../media/image35.jpeg"/><Relationship Id="rId4" Type="http://schemas.openxmlformats.org/officeDocument/2006/relationships/image" Target="../media/image31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2">
            <a:extLst>
              <a:ext uri="{FF2B5EF4-FFF2-40B4-BE49-F238E27FC236}">
                <a16:creationId xmlns:a16="http://schemas.microsoft.com/office/drawing/2014/main" id="{BC14929B-A4BE-4863-85D4-A489B019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391"/>
            <a:ext cx="9144000" cy="8771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 </a:t>
            </a:r>
            <a:r>
              <a:rPr lang="en-US" altLang="ja-JP" sz="2400" b="1" dirty="0"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10</a:t>
            </a: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-December -2020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MUSASHI AUTO PARTS INDIA PVT. LTD.</a:t>
            </a:r>
          </a:p>
        </p:txBody>
      </p:sp>
      <p:sp>
        <p:nvSpPr>
          <p:cNvPr id="4" name="Text Box 467">
            <a:extLst>
              <a:ext uri="{FF2B5EF4-FFF2-40B4-BE49-F238E27FC236}">
                <a16:creationId xmlns:a16="http://schemas.microsoft.com/office/drawing/2014/main" id="{6CE8C162-111A-47D4-BBE0-57C8EC30B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" y="2180431"/>
            <a:ext cx="8778875" cy="2497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457200" rtl="0" eaLnBrk="1" fontAlgn="auto" latinLnBrk="0" hangingPunct="1">
              <a:lnSpc>
                <a:spcPts val="48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400" b="1" i="0" u="none" strike="noStrike" kern="1200" cap="none" spc="50" normalizeH="0" baseline="0" noProof="0" dirty="0">
                <a:ln w="11430"/>
                <a:solidFill>
                  <a:srgbClr val="C00000"/>
                </a:solidFill>
                <a:effectLst>
                  <a:glow rad="101600">
                    <a:srgbClr val="FFFFFF"/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rPr>
              <a:t>K0PA MISSION NOISE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283E44D3-039C-47BB-B9A5-DF87EC27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826125"/>
            <a:ext cx="3176588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75AB103-0580-47C9-9A64-612AFB119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8" t="21228" r="47523" b="16189"/>
          <a:stretch/>
        </p:blipFill>
        <p:spPr>
          <a:xfrm>
            <a:off x="89732" y="1220356"/>
            <a:ext cx="1472544" cy="24601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9502A69-545F-40F7-B6DD-FC3E7568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8" t="21228" r="47523" b="16189"/>
          <a:stretch/>
        </p:blipFill>
        <p:spPr>
          <a:xfrm>
            <a:off x="91024" y="1217153"/>
            <a:ext cx="1472544" cy="2460102"/>
          </a:xfrm>
          <a:prstGeom prst="rect">
            <a:avLst/>
          </a:prstGeom>
        </p:spPr>
      </p:pic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01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GAP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 Monitoring Continuously.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A21BD-EA65-4C77-8FCD-D9A33B30B7D4}"/>
              </a:ext>
            </a:extLst>
          </p:cNvPr>
          <p:cNvSpPr/>
          <p:nvPr/>
        </p:nvSpPr>
        <p:spPr>
          <a:xfrm>
            <a:off x="32245" y="781878"/>
            <a:ext cx="4539755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EVIDENCES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DE915-122C-4E30-AF5B-A4722814D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80" y="3677255"/>
            <a:ext cx="2746540" cy="2746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98D4EF-E530-4099-8EDF-345B62FAE38C}"/>
              </a:ext>
            </a:extLst>
          </p:cNvPr>
          <p:cNvSpPr txBox="1"/>
          <p:nvPr/>
        </p:nvSpPr>
        <p:spPr>
          <a:xfrm>
            <a:off x="4669071" y="4793536"/>
            <a:ext cx="1472540" cy="2462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Before: 2 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1A23F-DD2F-4182-A836-B2C5C4344AD4}"/>
              </a:ext>
            </a:extLst>
          </p:cNvPr>
          <p:cNvSpPr txBox="1"/>
          <p:nvPr/>
        </p:nvSpPr>
        <p:spPr>
          <a:xfrm>
            <a:off x="4669071" y="6129227"/>
            <a:ext cx="1472540" cy="24622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After: 6 mm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657ED9-CEB4-4732-BBC7-030025C79E3B}"/>
              </a:ext>
            </a:extLst>
          </p:cNvPr>
          <p:cNvGrpSpPr/>
          <p:nvPr/>
        </p:nvGrpSpPr>
        <p:grpSpPr>
          <a:xfrm>
            <a:off x="5359263" y="5414579"/>
            <a:ext cx="533400" cy="319085"/>
            <a:chOff x="6948488" y="3186113"/>
            <a:chExt cx="533400" cy="31908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C3AAD1A-2EEE-4361-91BD-82458AED5F35}"/>
                </a:ext>
              </a:extLst>
            </p:cNvPr>
            <p:cNvCxnSpPr/>
            <p:nvPr/>
          </p:nvCxnSpPr>
          <p:spPr bwMode="auto">
            <a:xfrm flipH="1">
              <a:off x="6948488" y="3314699"/>
              <a:ext cx="533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2FB18BA-7AAF-4121-9A9D-B9B4147CAA5F}"/>
                </a:ext>
              </a:extLst>
            </p:cNvPr>
            <p:cNvCxnSpPr/>
            <p:nvPr/>
          </p:nvCxnSpPr>
          <p:spPr bwMode="auto">
            <a:xfrm flipH="1">
              <a:off x="6948488" y="3376612"/>
              <a:ext cx="533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F8A991D-BD45-4CA6-A857-7C9911B373F5}"/>
                </a:ext>
              </a:extLst>
            </p:cNvPr>
            <p:cNvCxnSpPr/>
            <p:nvPr/>
          </p:nvCxnSpPr>
          <p:spPr bwMode="auto">
            <a:xfrm>
              <a:off x="6994566" y="3186113"/>
              <a:ext cx="0" cy="12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E793A1-8E7C-43EA-9844-8767725635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94566" y="3376612"/>
              <a:ext cx="0" cy="12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89051-1D43-44CF-8F15-6535D7DA5C6A}"/>
              </a:ext>
            </a:extLst>
          </p:cNvPr>
          <p:cNvGrpSpPr/>
          <p:nvPr/>
        </p:nvGrpSpPr>
        <p:grpSpPr>
          <a:xfrm>
            <a:off x="5359263" y="3995339"/>
            <a:ext cx="533400" cy="285744"/>
            <a:chOff x="6948488" y="1766873"/>
            <a:chExt cx="533400" cy="2857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9A00B0E-992C-4EFE-BAB9-6943908654CA}"/>
                </a:ext>
              </a:extLst>
            </p:cNvPr>
            <p:cNvCxnSpPr/>
            <p:nvPr/>
          </p:nvCxnSpPr>
          <p:spPr bwMode="auto">
            <a:xfrm flipH="1">
              <a:off x="6948488" y="1895459"/>
              <a:ext cx="533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4C56CE-ECDB-4DA1-8386-64D9D53A9471}"/>
                </a:ext>
              </a:extLst>
            </p:cNvPr>
            <p:cNvCxnSpPr/>
            <p:nvPr/>
          </p:nvCxnSpPr>
          <p:spPr bwMode="auto">
            <a:xfrm flipH="1">
              <a:off x="6948488" y="1924031"/>
              <a:ext cx="5334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ED2C08-F224-4981-82F1-B461E6F4BF6C}"/>
                </a:ext>
              </a:extLst>
            </p:cNvPr>
            <p:cNvCxnSpPr/>
            <p:nvPr/>
          </p:nvCxnSpPr>
          <p:spPr bwMode="auto">
            <a:xfrm>
              <a:off x="6994566" y="1766873"/>
              <a:ext cx="0" cy="12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4D6E99-8F35-47A3-8F65-4643D5AD743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94566" y="1924031"/>
              <a:ext cx="0" cy="128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BF8E03-23C9-4C62-8911-47E49DD43C75}"/>
              </a:ext>
            </a:extLst>
          </p:cNvPr>
          <p:cNvSpPr/>
          <p:nvPr/>
        </p:nvSpPr>
        <p:spPr>
          <a:xfrm>
            <a:off x="0" y="1199788"/>
            <a:ext cx="50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</a:t>
            </a:r>
            <a:endParaRPr 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F47F24-1138-4EC9-B7E9-224C85936EC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937055" y="1971998"/>
            <a:ext cx="2043615" cy="1011231"/>
          </a:xfrm>
          <a:prstGeom prst="rect">
            <a:avLst/>
          </a:prstGeom>
        </p:spPr>
      </p:pic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C4DF66EE-A29F-49CD-99D6-7E349698C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942318"/>
              </p:ext>
            </p:extLst>
          </p:nvPr>
        </p:nvGraphicFramePr>
        <p:xfrm>
          <a:off x="5638615" y="1361263"/>
          <a:ext cx="1640959" cy="213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F709815A-AC39-49D3-AEA3-89978875B263}"/>
              </a:ext>
            </a:extLst>
          </p:cNvPr>
          <p:cNvSpPr/>
          <p:nvPr/>
        </p:nvSpPr>
        <p:spPr>
          <a:xfrm>
            <a:off x="6675347" y="2322632"/>
            <a:ext cx="229595" cy="21428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568B237-8EB8-4928-AD2C-73981ECE4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15973"/>
              </p:ext>
            </p:extLst>
          </p:nvPr>
        </p:nvGraphicFramePr>
        <p:xfrm>
          <a:off x="7382638" y="1361263"/>
          <a:ext cx="1640959" cy="213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1D6B9BC8-E09D-4412-A811-94CA16B94069}"/>
              </a:ext>
            </a:extLst>
          </p:cNvPr>
          <p:cNvSpPr/>
          <p:nvPr/>
        </p:nvSpPr>
        <p:spPr>
          <a:xfrm>
            <a:off x="4924319" y="1947826"/>
            <a:ext cx="627228" cy="52322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Play at This Center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C13DF7-6C87-4197-9A0D-6F4D70828E71}"/>
              </a:ext>
            </a:extLst>
          </p:cNvPr>
          <p:cNvCxnSpPr>
            <a:cxnSpLocks/>
            <a:stCxn id="24" idx="0"/>
          </p:cNvCxnSpPr>
          <p:nvPr/>
        </p:nvCxnSpPr>
        <p:spPr bwMode="auto">
          <a:xfrm flipH="1" flipV="1">
            <a:off x="4958515" y="1723008"/>
            <a:ext cx="279418" cy="224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3DEC7A9-946E-4021-A662-EB128C8F4A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64" y="3839506"/>
            <a:ext cx="4250523" cy="252155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47352BE-F9CC-42A1-969D-4DE322EDCB5D}"/>
              </a:ext>
            </a:extLst>
          </p:cNvPr>
          <p:cNvSpPr/>
          <p:nvPr/>
        </p:nvSpPr>
        <p:spPr>
          <a:xfrm>
            <a:off x="-66046" y="3707610"/>
            <a:ext cx="5052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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F1B0AE-3F9B-47BA-B859-C0C00CA14B9F}"/>
              </a:ext>
            </a:extLst>
          </p:cNvPr>
          <p:cNvSpPr/>
          <p:nvPr/>
        </p:nvSpPr>
        <p:spPr>
          <a:xfrm>
            <a:off x="7213951" y="883469"/>
            <a:ext cx="1839025" cy="523219"/>
          </a:xfrm>
          <a:prstGeom prst="rect">
            <a:avLst/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GRT 1 identified as  Problematic and Corrected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CD68DD-F39D-4912-9B8E-AEEFE1EC657C}"/>
              </a:ext>
            </a:extLst>
          </p:cNvPr>
          <p:cNvSpPr/>
          <p:nvPr/>
        </p:nvSpPr>
        <p:spPr>
          <a:xfrm>
            <a:off x="7363120" y="4090684"/>
            <a:ext cx="1705886" cy="144438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Measuring Hight Standardized to replicate the Situation at Customer. 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DE1063F-FE1D-437B-8A83-A6D709139838}"/>
              </a:ext>
            </a:extLst>
          </p:cNvPr>
          <p:cNvSpPr/>
          <p:nvPr/>
        </p:nvSpPr>
        <p:spPr>
          <a:xfrm flipH="1">
            <a:off x="7171771" y="4742748"/>
            <a:ext cx="243840" cy="307777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06E685-F745-476D-8917-FF1B8F7AA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023939"/>
              </p:ext>
            </p:extLst>
          </p:nvPr>
        </p:nvGraphicFramePr>
        <p:xfrm>
          <a:off x="1601673" y="1249743"/>
          <a:ext cx="2677437" cy="2358815"/>
        </p:xfrm>
        <a:graphic>
          <a:graphicData uri="http://schemas.openxmlformats.org/drawingml/2006/table">
            <a:tbl>
              <a:tblPr/>
              <a:tblGrid>
                <a:gridCol w="196778">
                  <a:extLst>
                    <a:ext uri="{9D8B030D-6E8A-4147-A177-3AD203B41FA5}">
                      <a16:colId xmlns:a16="http://schemas.microsoft.com/office/drawing/2014/main" val="520343836"/>
                    </a:ext>
                  </a:extLst>
                </a:gridCol>
                <a:gridCol w="823553">
                  <a:extLst>
                    <a:ext uri="{9D8B030D-6E8A-4147-A177-3AD203B41FA5}">
                      <a16:colId xmlns:a16="http://schemas.microsoft.com/office/drawing/2014/main" val="2689217526"/>
                    </a:ext>
                  </a:extLst>
                </a:gridCol>
                <a:gridCol w="495590">
                  <a:extLst>
                    <a:ext uri="{9D8B030D-6E8A-4147-A177-3AD203B41FA5}">
                      <a16:colId xmlns:a16="http://schemas.microsoft.com/office/drawing/2014/main" val="1504879950"/>
                    </a:ext>
                  </a:extLst>
                </a:gridCol>
                <a:gridCol w="337523">
                  <a:extLst>
                    <a:ext uri="{9D8B030D-6E8A-4147-A177-3AD203B41FA5}">
                      <a16:colId xmlns:a16="http://schemas.microsoft.com/office/drawing/2014/main" val="374564284"/>
                    </a:ext>
                  </a:extLst>
                </a:gridCol>
                <a:gridCol w="486717">
                  <a:extLst>
                    <a:ext uri="{9D8B030D-6E8A-4147-A177-3AD203B41FA5}">
                      <a16:colId xmlns:a16="http://schemas.microsoft.com/office/drawing/2014/main" val="1654745086"/>
                    </a:ext>
                  </a:extLst>
                </a:gridCol>
                <a:gridCol w="337276">
                  <a:extLst>
                    <a:ext uri="{9D8B030D-6E8A-4147-A177-3AD203B41FA5}">
                      <a16:colId xmlns:a16="http://schemas.microsoft.com/office/drawing/2014/main" val="2085385381"/>
                    </a:ext>
                  </a:extLst>
                </a:gridCol>
              </a:tblGrid>
              <a:tr h="13272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SUMMARY ISHIWARA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76094"/>
                  </a:ext>
                </a:extLst>
              </a:tr>
              <a:tr h="36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Name 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Defective Samples Verified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Correct Judgement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 Correct Judgement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Pass/Fail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433792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Vandana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68690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Pushpalatha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83370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Naveen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25282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Maruti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42126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Guruprasanna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592080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Prabhu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422974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Harish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138299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Mithun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066593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Ramesh DG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829897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Varalakshmi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026638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Madhusudhanan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167125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Sachin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22543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Naveen(767)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90385"/>
                  </a:ext>
                </a:extLst>
              </a:tr>
              <a:tr h="1327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Arun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9014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7CBF535-9155-452C-A162-F9D71686C1F3}"/>
              </a:ext>
            </a:extLst>
          </p:cNvPr>
          <p:cNvSpPr/>
          <p:nvPr/>
        </p:nvSpPr>
        <p:spPr>
          <a:xfrm>
            <a:off x="4283740" y="1120548"/>
            <a:ext cx="50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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E2CF52-6B25-4AC6-A86E-FA068E9F1770}"/>
              </a:ext>
            </a:extLst>
          </p:cNvPr>
          <p:cNvSpPr/>
          <p:nvPr/>
        </p:nvSpPr>
        <p:spPr>
          <a:xfrm>
            <a:off x="73902" y="3183532"/>
            <a:ext cx="1439435" cy="4859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Inspectors List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37A275-7929-42B9-A082-5CAFB6EFA05E}"/>
              </a:ext>
            </a:extLst>
          </p:cNvPr>
          <p:cNvSpPr/>
          <p:nvPr/>
        </p:nvSpPr>
        <p:spPr>
          <a:xfrm>
            <a:off x="1997295" y="3221420"/>
            <a:ext cx="1439435" cy="4859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Ishiwara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Result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F4F95B-1E91-4068-9A65-06B183B25AF5}"/>
              </a:ext>
            </a:extLst>
          </p:cNvPr>
          <p:cNvSpPr/>
          <p:nvPr/>
        </p:nvSpPr>
        <p:spPr>
          <a:xfrm>
            <a:off x="5001208" y="955663"/>
            <a:ext cx="1977284" cy="320116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Center Play Correction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25D213-AB15-4E2E-8BDB-8DC81FD50CC8}"/>
              </a:ext>
            </a:extLst>
          </p:cNvPr>
          <p:cNvSpPr/>
          <p:nvPr/>
        </p:nvSpPr>
        <p:spPr>
          <a:xfrm>
            <a:off x="439222" y="5691954"/>
            <a:ext cx="1977284" cy="43400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Initial Start-Up Check Sheet</a:t>
            </a:r>
          </a:p>
        </p:txBody>
      </p:sp>
    </p:spTree>
    <p:extLst>
      <p:ext uri="{BB962C8B-B14F-4D97-AF65-F5344CB8AC3E}">
        <p14:creationId xmlns:p14="http://schemas.microsoft.com/office/powerpoint/2010/main" val="291621680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01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GAP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 Monitoring Continuously.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A21BD-EA65-4C77-8FCD-D9A33B30B7D4}"/>
              </a:ext>
            </a:extLst>
          </p:cNvPr>
          <p:cNvSpPr/>
          <p:nvPr/>
        </p:nvSpPr>
        <p:spPr>
          <a:xfrm>
            <a:off x="32245" y="781878"/>
            <a:ext cx="4539755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Weak Area Identification-OCCURRENCE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01D83E-4F10-400F-9434-83F97A49E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04189"/>
              </p:ext>
            </p:extLst>
          </p:nvPr>
        </p:nvGraphicFramePr>
        <p:xfrm>
          <a:off x="32245" y="1290102"/>
          <a:ext cx="8816560" cy="4698760"/>
        </p:xfrm>
        <a:graphic>
          <a:graphicData uri="http://schemas.openxmlformats.org/drawingml/2006/table">
            <a:tbl>
              <a:tblPr/>
              <a:tblGrid>
                <a:gridCol w="454438">
                  <a:extLst>
                    <a:ext uri="{9D8B030D-6E8A-4147-A177-3AD203B41FA5}">
                      <a16:colId xmlns:a16="http://schemas.microsoft.com/office/drawing/2014/main" val="1993076370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1480228728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164817400"/>
                    </a:ext>
                  </a:extLst>
                </a:gridCol>
                <a:gridCol w="2239617">
                  <a:extLst>
                    <a:ext uri="{9D8B030D-6E8A-4147-A177-3AD203B41FA5}">
                      <a16:colId xmlns:a16="http://schemas.microsoft.com/office/drawing/2014/main" val="1362386351"/>
                    </a:ext>
                  </a:extLst>
                </a:gridCol>
                <a:gridCol w="2635958">
                  <a:extLst>
                    <a:ext uri="{9D8B030D-6E8A-4147-A177-3AD203B41FA5}">
                      <a16:colId xmlns:a16="http://schemas.microsoft.com/office/drawing/2014/main" val="1435369226"/>
                    </a:ext>
                  </a:extLst>
                </a:gridCol>
                <a:gridCol w="677086">
                  <a:extLst>
                    <a:ext uri="{9D8B030D-6E8A-4147-A177-3AD203B41FA5}">
                      <a16:colId xmlns:a16="http://schemas.microsoft.com/office/drawing/2014/main" val="1158953685"/>
                    </a:ext>
                  </a:extLst>
                </a:gridCol>
              </a:tblGrid>
              <a:tr h="20781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Weak Area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375228"/>
                  </a:ext>
                </a:extLst>
              </a:tr>
              <a:tr h="1195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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Handling practice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Handling awareness among the people reduced as new manpower added to System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Thorough Training Given to Operators with reference to Customer Detected parts and Internal Detected Parts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64489"/>
                  </a:ext>
                </a:extLst>
              </a:tr>
              <a:tr h="9821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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Gear Line:</a:t>
                      </a: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 to Part Touching at Unloading.</a:t>
                      </a: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(Line 1 and 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Gantry Unloading part touches to parts available in unloaded pallet due to Pallet Hight More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Pallet Hight Reduced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782549"/>
                  </a:ext>
                </a:extLst>
              </a:tr>
              <a:tr h="982173">
                <a:tc vMerge="1"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Gear Line:</a:t>
                      </a: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Line 2, Part Drop inside machine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 Dropping from Part Carrying Pocket at Shaving Unloading Area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Wear out part Replaced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Life monitoring started for Replaced part to avoid failure in Future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0975406"/>
                  </a:ext>
                </a:extLst>
              </a:tr>
              <a:tr h="59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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687799"/>
                  </a:ext>
                </a:extLst>
              </a:tr>
              <a:tr h="5647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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After Shot Blasting:</a:t>
                      </a: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Frequent Trolly Fall down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Trolly wheels Small In Size which Leads to falling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Trolly wheels replaced by Bigger Wheels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Dedicated trolly provided for Gear Counter with Identification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49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93079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01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GAP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 Monitoring Continuously.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A21BD-EA65-4C77-8FCD-D9A33B30B7D4}"/>
              </a:ext>
            </a:extLst>
          </p:cNvPr>
          <p:cNvSpPr/>
          <p:nvPr/>
        </p:nvSpPr>
        <p:spPr>
          <a:xfrm>
            <a:off x="32245" y="781878"/>
            <a:ext cx="4539755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EVIDENCES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75111-0998-4EC6-8B9A-0BDFF273B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8" y="1292316"/>
            <a:ext cx="3241964" cy="2136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0B901-0E9F-429A-83B9-0F814A273B65}"/>
              </a:ext>
            </a:extLst>
          </p:cNvPr>
          <p:cNvSpPr/>
          <p:nvPr/>
        </p:nvSpPr>
        <p:spPr>
          <a:xfrm>
            <a:off x="0" y="1199788"/>
            <a:ext cx="50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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CAC23-A5B7-41C8-9DFD-E41F8D9EC839}"/>
              </a:ext>
            </a:extLst>
          </p:cNvPr>
          <p:cNvSpPr/>
          <p:nvPr/>
        </p:nvSpPr>
        <p:spPr>
          <a:xfrm>
            <a:off x="32245" y="3843156"/>
            <a:ext cx="50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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" name="Picture 7" descr="A picture containing outdoor&#10;&#10;Description automatically generated">
            <a:extLst>
              <a:ext uri="{FF2B5EF4-FFF2-40B4-BE49-F238E27FC236}">
                <a16:creationId xmlns:a16="http://schemas.microsoft.com/office/drawing/2014/main" id="{F9ECC291-6ED4-4F08-8D94-593586783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12975" b="32334"/>
          <a:stretch/>
        </p:blipFill>
        <p:spPr>
          <a:xfrm>
            <a:off x="552724" y="4040530"/>
            <a:ext cx="2013608" cy="1508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29611-1972-4127-9F49-5CB85C9AE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1554" y="3992305"/>
            <a:ext cx="1176120" cy="23494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6292E4-3EBB-4762-90EA-182919276173}"/>
              </a:ext>
            </a:extLst>
          </p:cNvPr>
          <p:cNvSpPr/>
          <p:nvPr/>
        </p:nvSpPr>
        <p:spPr>
          <a:xfrm>
            <a:off x="4003128" y="1199788"/>
            <a:ext cx="505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sym typeface="Wingdings" panose="05000000000000000000" pitchFamily="2" charset="2"/>
              </a:rPr>
              <a:t>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B9EF7-12FC-40D1-82B8-315E967C0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041" y="3976994"/>
            <a:ext cx="1176119" cy="2349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5C4CE2-26B3-4FB1-B00D-E298B203C10F}"/>
              </a:ext>
            </a:extLst>
          </p:cNvPr>
          <p:cNvSpPr txBox="1"/>
          <p:nvPr/>
        </p:nvSpPr>
        <p:spPr>
          <a:xfrm>
            <a:off x="721357" y="3665683"/>
            <a:ext cx="164592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03540-8735-49D9-AB89-FEDF3850F74C}"/>
              </a:ext>
            </a:extLst>
          </p:cNvPr>
          <p:cNvSpPr txBox="1"/>
          <p:nvPr/>
        </p:nvSpPr>
        <p:spPr>
          <a:xfrm>
            <a:off x="2740573" y="3665683"/>
            <a:ext cx="164592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1CE28-EEED-4A43-B746-4D0CB88D62FC}"/>
              </a:ext>
            </a:extLst>
          </p:cNvPr>
          <p:cNvSpPr/>
          <p:nvPr/>
        </p:nvSpPr>
        <p:spPr>
          <a:xfrm>
            <a:off x="552724" y="5658212"/>
            <a:ext cx="3781126" cy="502466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Identification for Gear Counter Dedicated Trolly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2705AD-DD12-486A-92D2-C573792B3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20" t="1" r="9280" b="-1654"/>
          <a:stretch/>
        </p:blipFill>
        <p:spPr>
          <a:xfrm>
            <a:off x="2656256" y="4054586"/>
            <a:ext cx="1814555" cy="15086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0ED59D-002E-4743-A589-C90C859A81A7}"/>
              </a:ext>
            </a:extLst>
          </p:cNvPr>
          <p:cNvSpPr txBox="1"/>
          <p:nvPr/>
        </p:nvSpPr>
        <p:spPr>
          <a:xfrm>
            <a:off x="4822460" y="3594879"/>
            <a:ext cx="109728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C649A-B9CA-4652-83DB-BF61B0B3EF9B}"/>
              </a:ext>
            </a:extLst>
          </p:cNvPr>
          <p:cNvSpPr txBox="1"/>
          <p:nvPr/>
        </p:nvSpPr>
        <p:spPr>
          <a:xfrm>
            <a:off x="6200974" y="3613240"/>
            <a:ext cx="109728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163CBD-6A4F-417A-B450-9EEBC5822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669427" y="5496442"/>
            <a:ext cx="838200" cy="75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79B213-4217-4AC6-A637-E41F46A765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3359" y="5447302"/>
            <a:ext cx="914400" cy="8763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BA8EA7-8265-4649-9D04-8891F312ACC3}"/>
              </a:ext>
            </a:extLst>
          </p:cNvPr>
          <p:cNvSpPr/>
          <p:nvPr/>
        </p:nvSpPr>
        <p:spPr>
          <a:xfrm>
            <a:off x="7371762" y="4883268"/>
            <a:ext cx="1705886" cy="144438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Marking made to Avoid overloading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55CEB6A-4705-4A3A-8F42-A17E760A9BC4}"/>
              </a:ext>
            </a:extLst>
          </p:cNvPr>
          <p:cNvSpPr/>
          <p:nvPr/>
        </p:nvSpPr>
        <p:spPr>
          <a:xfrm flipH="1">
            <a:off x="7181647" y="5406338"/>
            <a:ext cx="243840" cy="307777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152837C-1F2A-4700-84F1-DE4C4565B305}"/>
              </a:ext>
            </a:extLst>
          </p:cNvPr>
          <p:cNvSpPr/>
          <p:nvPr/>
        </p:nvSpPr>
        <p:spPr>
          <a:xfrm rot="14013383" flipH="1">
            <a:off x="724416" y="4022996"/>
            <a:ext cx="243840" cy="307777"/>
          </a:xfrm>
          <a:prstGeom prst="rightArrow">
            <a:avLst/>
          </a:prstGeom>
          <a:solidFill>
            <a:srgbClr val="FF00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6DAF26A-383F-4B95-A96C-ED922F5740E5}"/>
              </a:ext>
            </a:extLst>
          </p:cNvPr>
          <p:cNvSpPr/>
          <p:nvPr/>
        </p:nvSpPr>
        <p:spPr>
          <a:xfrm rot="14013383" flipH="1">
            <a:off x="2813863" y="4089821"/>
            <a:ext cx="243840" cy="307777"/>
          </a:xfrm>
          <a:prstGeom prst="rightArrow">
            <a:avLst/>
          </a:prstGeom>
          <a:solidFill>
            <a:srgbClr val="FF00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E76B34-BAA2-4CC8-B63B-759C9A281F6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2" r="13793" b="31381"/>
          <a:stretch/>
        </p:blipFill>
        <p:spPr>
          <a:xfrm>
            <a:off x="4508396" y="1355453"/>
            <a:ext cx="1319595" cy="97271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C2C145-ECBA-402A-890F-422CBF73587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81" t="3029" r="32228" b="19734"/>
          <a:stretch/>
        </p:blipFill>
        <p:spPr>
          <a:xfrm>
            <a:off x="4493177" y="2380484"/>
            <a:ext cx="1570055" cy="10728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52F064-1983-4502-8C66-5CBC0AA6C5D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r="16915" b="17298"/>
          <a:stretch/>
        </p:blipFill>
        <p:spPr>
          <a:xfrm>
            <a:off x="6413844" y="2359988"/>
            <a:ext cx="1570055" cy="10903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E28E01F-5160-4925-B77A-D7C4BF600DD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26875"/>
          <a:stretch/>
        </p:blipFill>
        <p:spPr>
          <a:xfrm rot="5400000">
            <a:off x="6499996" y="1272801"/>
            <a:ext cx="969220" cy="114152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6EE727-942F-49C6-994D-C45D132D9A57}"/>
              </a:ext>
            </a:extLst>
          </p:cNvPr>
          <p:cNvSpPr txBox="1"/>
          <p:nvPr/>
        </p:nvSpPr>
        <p:spPr>
          <a:xfrm>
            <a:off x="4861880" y="993978"/>
            <a:ext cx="109728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474A3F-C267-4109-926B-1704E826E245}"/>
              </a:ext>
            </a:extLst>
          </p:cNvPr>
          <p:cNvSpPr txBox="1"/>
          <p:nvPr/>
        </p:nvSpPr>
        <p:spPr>
          <a:xfrm>
            <a:off x="6240394" y="1012339"/>
            <a:ext cx="109728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After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300384-C6AE-493E-9B69-9AA722C3C34B}"/>
              </a:ext>
            </a:extLst>
          </p:cNvPr>
          <p:cNvSpPr/>
          <p:nvPr/>
        </p:nvSpPr>
        <p:spPr>
          <a:xfrm>
            <a:off x="7638213" y="1502477"/>
            <a:ext cx="1439435" cy="82569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Worn out Unloading Pocket Replaced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7E38DD6-9B74-464D-BDEF-F720F1EAE31B}"/>
              </a:ext>
            </a:extLst>
          </p:cNvPr>
          <p:cNvSpPr/>
          <p:nvPr/>
        </p:nvSpPr>
        <p:spPr>
          <a:xfrm flipH="1">
            <a:off x="7474871" y="1664111"/>
            <a:ext cx="243840" cy="307777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7D98A1-C2C2-412C-A81D-69746751D78D}"/>
              </a:ext>
            </a:extLst>
          </p:cNvPr>
          <p:cNvSpPr/>
          <p:nvPr/>
        </p:nvSpPr>
        <p:spPr>
          <a:xfrm>
            <a:off x="104882" y="3014844"/>
            <a:ext cx="1439435" cy="4859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Training at Gemba</a:t>
            </a:r>
          </a:p>
        </p:txBody>
      </p:sp>
    </p:spTree>
    <p:extLst>
      <p:ext uri="{BB962C8B-B14F-4D97-AF65-F5344CB8AC3E}">
        <p14:creationId xmlns:p14="http://schemas.microsoft.com/office/powerpoint/2010/main" val="47609040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164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EFFECTIVENESS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 Monitoring Continuously.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88A50-C005-4F18-8610-7A0AAE4DE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211185"/>
              </p:ext>
            </p:extLst>
          </p:nvPr>
        </p:nvGraphicFramePr>
        <p:xfrm>
          <a:off x="234975" y="1603431"/>
          <a:ext cx="8674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3EF8FE-ABA2-49FC-A7A3-2EA175C0504A}"/>
              </a:ext>
            </a:extLst>
          </p:cNvPr>
          <p:cNvCxnSpPr>
            <a:cxnSpLocks/>
          </p:cNvCxnSpPr>
          <p:nvPr/>
        </p:nvCxnSpPr>
        <p:spPr bwMode="auto">
          <a:xfrm>
            <a:off x="2196554" y="2217052"/>
            <a:ext cx="0" cy="1440548"/>
          </a:xfrm>
          <a:prstGeom prst="lin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88894-8873-482A-8BDC-251028F01F9F}"/>
              </a:ext>
            </a:extLst>
          </p:cNvPr>
          <p:cNvSpPr/>
          <p:nvPr/>
        </p:nvSpPr>
        <p:spPr>
          <a:xfrm>
            <a:off x="1869299" y="1909044"/>
            <a:ext cx="654511" cy="30800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GRT with SD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E59FD5-4421-4852-8CB6-13C20AD3E5C7}"/>
              </a:ext>
            </a:extLst>
          </p:cNvPr>
          <p:cNvSpPr/>
          <p:nvPr/>
        </p:nvSpPr>
        <p:spPr>
          <a:xfrm>
            <a:off x="4352571" y="4444854"/>
            <a:ext cx="4446865" cy="61237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Continuously Monitoring the Effectiveness, Internal and External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D1ABCA-EF41-47AB-B42F-37904571D2C7}"/>
              </a:ext>
            </a:extLst>
          </p:cNvPr>
          <p:cNvCxnSpPr>
            <a:cxnSpLocks/>
          </p:cNvCxnSpPr>
          <p:nvPr/>
        </p:nvCxnSpPr>
        <p:spPr bwMode="auto">
          <a:xfrm>
            <a:off x="6299575" y="2217052"/>
            <a:ext cx="0" cy="1440548"/>
          </a:xfrm>
          <a:prstGeom prst="lin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EF64B-8A7D-48C3-9B79-F596F5964A94}"/>
              </a:ext>
            </a:extLst>
          </p:cNvPr>
          <p:cNvSpPr/>
          <p:nvPr/>
        </p:nvSpPr>
        <p:spPr>
          <a:xfrm>
            <a:off x="5812014" y="1959071"/>
            <a:ext cx="975121" cy="277326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Actions Completions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C432A5-990B-4D08-A882-E5E8067832D9}"/>
              </a:ext>
            </a:extLst>
          </p:cNvPr>
          <p:cNvCxnSpPr/>
          <p:nvPr/>
        </p:nvCxnSpPr>
        <p:spPr bwMode="auto">
          <a:xfrm>
            <a:off x="2392677" y="2600407"/>
            <a:ext cx="1233372" cy="8707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97AAA4-BFEB-4CEC-BCBE-A7EEA681F188}"/>
              </a:ext>
            </a:extLst>
          </p:cNvPr>
          <p:cNvCxnSpPr>
            <a:cxnSpLocks/>
          </p:cNvCxnSpPr>
          <p:nvPr/>
        </p:nvCxnSpPr>
        <p:spPr bwMode="auto">
          <a:xfrm>
            <a:off x="6759269" y="3232130"/>
            <a:ext cx="463166" cy="4254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7DB064B-3D55-4ADD-A14F-0D280E8ABF9F}"/>
              </a:ext>
            </a:extLst>
          </p:cNvPr>
          <p:cNvSpPr/>
          <p:nvPr/>
        </p:nvSpPr>
        <p:spPr>
          <a:xfrm>
            <a:off x="7315200" y="1959072"/>
            <a:ext cx="1484236" cy="1086220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Zero Dent Noise issues from 25</a:t>
            </a:r>
            <a:r>
              <a:rPr lang="en-US" sz="1400" baseline="30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Nov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1B3097-A231-4308-9407-F97A50902E8C}"/>
              </a:ext>
            </a:extLst>
          </p:cNvPr>
          <p:cNvSpPr/>
          <p:nvPr/>
        </p:nvSpPr>
        <p:spPr>
          <a:xfrm>
            <a:off x="3797636" y="2444944"/>
            <a:ext cx="1688073" cy="543339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Re- Analysis and Actions</a:t>
            </a:r>
          </a:p>
        </p:txBody>
      </p:sp>
    </p:spTree>
    <p:extLst>
      <p:ext uri="{BB962C8B-B14F-4D97-AF65-F5344CB8AC3E}">
        <p14:creationId xmlns:p14="http://schemas.microsoft.com/office/powerpoint/2010/main" val="345877538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4" name="Picture 12">
            <a:extLst>
              <a:ext uri="{FF2B5EF4-FFF2-40B4-BE49-F238E27FC236}">
                <a16:creationId xmlns:a16="http://schemas.microsoft.com/office/drawing/2014/main" id="{91A5693E-7C8F-4C63-81DC-DC1EE031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894" y="2003229"/>
            <a:ext cx="1574315" cy="219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Picture 17">
            <a:extLst>
              <a:ext uri="{FF2B5EF4-FFF2-40B4-BE49-F238E27FC236}">
                <a16:creationId xmlns:a16="http://schemas.microsoft.com/office/drawing/2014/main" id="{53E9D49A-D6FA-46C0-8905-09CA9932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225" y="1968427"/>
            <a:ext cx="1668868" cy="232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7DBD25-BA03-4360-846D-0B9CAABF1CCD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and Profile and OBD to be Focused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AF9235-1290-4D80-916B-6F0E61D73855}"/>
              </a:ext>
            </a:extLst>
          </p:cNvPr>
          <p:cNvSpPr/>
          <p:nvPr/>
        </p:nvSpPr>
        <p:spPr>
          <a:xfrm>
            <a:off x="100701" y="1659060"/>
            <a:ext cx="1822892" cy="27131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CC16F4-9558-438C-8956-71DD0628F1F9}"/>
              </a:ext>
            </a:extLst>
          </p:cNvPr>
          <p:cNvSpPr/>
          <p:nvPr/>
        </p:nvSpPr>
        <p:spPr>
          <a:xfrm>
            <a:off x="2792944" y="1664933"/>
            <a:ext cx="1819656" cy="27131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  <p:pic>
        <p:nvPicPr>
          <p:cNvPr id="16393" name="Picture 11">
            <a:extLst>
              <a:ext uri="{FF2B5EF4-FFF2-40B4-BE49-F238E27FC236}">
                <a16:creationId xmlns:a16="http://schemas.microsoft.com/office/drawing/2014/main" id="{01D5276A-0DC5-458D-87F0-5F186DE1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3068" y="2068253"/>
            <a:ext cx="1839688" cy="222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14">
            <a:extLst>
              <a:ext uri="{FF2B5EF4-FFF2-40B4-BE49-F238E27FC236}">
                <a16:creationId xmlns:a16="http://schemas.microsoft.com/office/drawing/2014/main" id="{E5A5179B-1097-458F-8AC8-80A4AC88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7748" y="2051251"/>
            <a:ext cx="1815514" cy="223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9" name="TextBox 36">
            <a:extLst>
              <a:ext uri="{FF2B5EF4-FFF2-40B4-BE49-F238E27FC236}">
                <a16:creationId xmlns:a16="http://schemas.microsoft.com/office/drawing/2014/main" id="{36800469-395D-41C2-9ECF-1FE2A6F3D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49" y="2047621"/>
            <a:ext cx="3099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16400" name="TextBox 37">
            <a:extLst>
              <a:ext uri="{FF2B5EF4-FFF2-40B4-BE49-F238E27FC236}">
                <a16:creationId xmlns:a16="http://schemas.microsoft.com/office/drawing/2014/main" id="{4FBDF217-5642-4AD2-B104-451A6204E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118" y="2138227"/>
            <a:ext cx="3099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16401" name="TextBox 38">
            <a:extLst>
              <a:ext uri="{FF2B5EF4-FFF2-40B4-BE49-F238E27FC236}">
                <a16:creationId xmlns:a16="http://schemas.microsoft.com/office/drawing/2014/main" id="{7000CB05-50A7-47B6-B66D-47446F5AA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029" y="1995875"/>
            <a:ext cx="413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16402" name="TextBox 39">
            <a:extLst>
              <a:ext uri="{FF2B5EF4-FFF2-40B4-BE49-F238E27FC236}">
                <a16:creationId xmlns:a16="http://schemas.microsoft.com/office/drawing/2014/main" id="{0628D71E-9841-4952-A737-49411AE79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0827" y="2072745"/>
            <a:ext cx="411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4D985C4-B236-44DB-8296-FE2CFC15E5E0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2-OBD AND LEAD AND PROFILE STUDY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8CDA101-8D62-4B56-9995-E6381A3EC22E}"/>
              </a:ext>
            </a:extLst>
          </p:cNvPr>
          <p:cNvSpPr/>
          <p:nvPr/>
        </p:nvSpPr>
        <p:spPr>
          <a:xfrm>
            <a:off x="100700" y="1253489"/>
            <a:ext cx="4965570" cy="30800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Noise Parts Dimensional Report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3C540C-252C-4DBB-82B7-ED604D6CC56B}"/>
              </a:ext>
            </a:extLst>
          </p:cNvPr>
          <p:cNvSpPr/>
          <p:nvPr/>
        </p:nvSpPr>
        <p:spPr>
          <a:xfrm>
            <a:off x="5124970" y="1283386"/>
            <a:ext cx="166805" cy="248213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FB5903A-2723-4585-9F2B-88AF6C1C1893}"/>
              </a:ext>
            </a:extLst>
          </p:cNvPr>
          <p:cNvSpPr/>
          <p:nvPr/>
        </p:nvSpPr>
        <p:spPr>
          <a:xfrm>
            <a:off x="5359210" y="2011412"/>
            <a:ext cx="3675729" cy="2235296"/>
          </a:xfrm>
          <a:prstGeom prst="roundRect">
            <a:avLst>
              <a:gd name="adj" fmla="val 8597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Nature wise and Spec wise NO ISSUE OBSERVED</a:t>
            </a:r>
          </a:p>
          <a:p>
            <a:pPr marL="171450" indent="-17145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1"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Scope for improvement to be identified from MP monitoring</a:t>
            </a:r>
            <a:endParaRPr kumimoji="1" lang="en-US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D9B9CE7-D2F8-4FA9-94F2-2970C8A5E032}"/>
              </a:ext>
            </a:extLst>
          </p:cNvPr>
          <p:cNvSpPr/>
          <p:nvPr/>
        </p:nvSpPr>
        <p:spPr>
          <a:xfrm>
            <a:off x="90658" y="4861870"/>
            <a:ext cx="8925878" cy="1555136"/>
          </a:xfrm>
          <a:prstGeom prst="roundRect">
            <a:avLst>
              <a:gd name="adj" fmla="val 8597"/>
            </a:avLst>
          </a:prstGeom>
          <a:solidFill>
            <a:schemeClr val="bg1"/>
          </a:solidFill>
          <a:ln w="1270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and Profile- Gear Counter and Shaft Drive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OBD –Gear Counter and Shaft Drive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26362-96DE-4BC2-8407-3980A382FD36}"/>
              </a:ext>
            </a:extLst>
          </p:cNvPr>
          <p:cNvSpPr/>
          <p:nvPr/>
        </p:nvSpPr>
        <p:spPr>
          <a:xfrm>
            <a:off x="100702" y="837398"/>
            <a:ext cx="349511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STUDY ON NOISE PARTS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A0DDC2E-BE92-46E2-8D85-2BF15E2B49E6}"/>
              </a:ext>
            </a:extLst>
          </p:cNvPr>
          <p:cNvSpPr/>
          <p:nvPr/>
        </p:nvSpPr>
        <p:spPr>
          <a:xfrm>
            <a:off x="5350476" y="1253489"/>
            <a:ext cx="3754274" cy="30800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Result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229B7D-0CB4-47B6-9E79-006DA3C3734A}"/>
              </a:ext>
            </a:extLst>
          </p:cNvPr>
          <p:cNvSpPr/>
          <p:nvPr/>
        </p:nvSpPr>
        <p:spPr>
          <a:xfrm>
            <a:off x="109061" y="4479333"/>
            <a:ext cx="8925878" cy="30800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FOCUS AREAS FOR NOISE IMPROVEMENT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5">
            <a:extLst>
              <a:ext uri="{FF2B5EF4-FFF2-40B4-BE49-F238E27FC236}">
                <a16:creationId xmlns:a16="http://schemas.microsoft.com/office/drawing/2014/main" id="{1FF8A744-E766-4A7B-B222-4C4559626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097481"/>
              </p:ext>
            </p:extLst>
          </p:nvPr>
        </p:nvGraphicFramePr>
        <p:xfrm>
          <a:off x="134939" y="749917"/>
          <a:ext cx="5549170" cy="3013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Worksheet" r:id="rId3" imgW="12192000" imgH="6991251" progId="Excel.Sheet.12">
                  <p:embed/>
                </p:oleObj>
              </mc:Choice>
              <mc:Fallback>
                <p:oleObj name="Worksheet" r:id="rId3" imgW="12192000" imgH="6991251" progId="Excel.Sheet.12">
                  <p:embed/>
                  <p:pic>
                    <p:nvPicPr>
                      <p:cNvPr id="17410" name="Object 5">
                        <a:extLst>
                          <a:ext uri="{FF2B5EF4-FFF2-40B4-BE49-F238E27FC236}">
                            <a16:creationId xmlns:a16="http://schemas.microsoft.com/office/drawing/2014/main" id="{1FF8A744-E766-4A7B-B222-4C4559626B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9" y="749917"/>
                        <a:ext cx="5549170" cy="3013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5B11EAB-4A7D-42CE-9288-64B2A41E6A8E}"/>
              </a:ext>
            </a:extLst>
          </p:cNvPr>
          <p:cNvSpPr/>
          <p:nvPr/>
        </p:nvSpPr>
        <p:spPr bwMode="auto">
          <a:xfrm>
            <a:off x="0" y="6513030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 Lead Crowning to be Improved</a:t>
            </a: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756B7559-904A-4AFC-8764-EC35BDC77F89}"/>
              </a:ext>
            </a:extLst>
          </p:cNvPr>
          <p:cNvSpPr/>
          <p:nvPr/>
        </p:nvSpPr>
        <p:spPr>
          <a:xfrm>
            <a:off x="84137" y="813270"/>
            <a:ext cx="8924925" cy="253742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and Profile Current Situation (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-Regular MP Parts)</a:t>
            </a:r>
          </a:p>
        </p:txBody>
      </p:sp>
      <p:sp>
        <p:nvSpPr>
          <p:cNvPr id="17415" name="TextBox 30">
            <a:extLst>
              <a:ext uri="{FF2B5EF4-FFF2-40B4-BE49-F238E27FC236}">
                <a16:creationId xmlns:a16="http://schemas.microsoft.com/office/drawing/2014/main" id="{77592BEF-C817-4A4F-9D3B-B9D6B3323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218" y="1152135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17416" name="TextBox 30">
            <a:extLst>
              <a:ext uri="{FF2B5EF4-FFF2-40B4-BE49-F238E27FC236}">
                <a16:creationId xmlns:a16="http://schemas.microsoft.com/office/drawing/2014/main" id="{80D9D982-F2A4-4CF4-9056-4BB8DB411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176" y="2435309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17417" name="TextBox 30">
            <a:extLst>
              <a:ext uri="{FF2B5EF4-FFF2-40B4-BE49-F238E27FC236}">
                <a16:creationId xmlns:a16="http://schemas.microsoft.com/office/drawing/2014/main" id="{B23541C2-D510-44D2-896C-F675248D4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3025" y="3249437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>
              <a:solidFill>
                <a:srgbClr val="00B050"/>
              </a:solidFill>
            </a:endParaRPr>
          </a:p>
        </p:txBody>
      </p:sp>
      <p:sp>
        <p:nvSpPr>
          <p:cNvPr id="17419" name="TextBox 30">
            <a:extLst>
              <a:ext uri="{FF2B5EF4-FFF2-40B4-BE49-F238E27FC236}">
                <a16:creationId xmlns:a16="http://schemas.microsoft.com/office/drawing/2014/main" id="{5F56B081-576E-4B2B-87FA-99187F625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463" y="1109701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17420" name="TextBox 30">
            <a:extLst>
              <a:ext uri="{FF2B5EF4-FFF2-40B4-BE49-F238E27FC236}">
                <a16:creationId xmlns:a16="http://schemas.microsoft.com/office/drawing/2014/main" id="{2CC94713-6DE7-478E-8D67-1BCBE78D7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43" y="2412054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8A4C38-6DF2-4C69-8157-F6F5B3C41A1E}"/>
              </a:ext>
            </a:extLst>
          </p:cNvPr>
          <p:cNvSpPr/>
          <p:nvPr/>
        </p:nvSpPr>
        <p:spPr>
          <a:xfrm>
            <a:off x="4523641" y="2486361"/>
            <a:ext cx="4437063" cy="1049672"/>
          </a:xfrm>
          <a:prstGeom prst="roundRect">
            <a:avLst>
              <a:gd name="adj" fmla="val 9334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All OK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AD0DCA-FCA1-46FE-BE18-98A17CAF5AEF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 LEAD AND PROFILE STUDY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07701B-1365-4C3C-9972-383213B72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74865"/>
              </p:ext>
            </p:extLst>
          </p:nvPr>
        </p:nvGraphicFramePr>
        <p:xfrm>
          <a:off x="4523642" y="1152135"/>
          <a:ext cx="4437061" cy="1276350"/>
        </p:xfrm>
        <a:graphic>
          <a:graphicData uri="http://schemas.openxmlformats.org/drawingml/2006/table">
            <a:tbl>
              <a:tblPr/>
              <a:tblGrid>
                <a:gridCol w="1067840">
                  <a:extLst>
                    <a:ext uri="{9D8B030D-6E8A-4147-A177-3AD203B41FA5}">
                      <a16:colId xmlns:a16="http://schemas.microsoft.com/office/drawing/2014/main" val="2732153821"/>
                    </a:ext>
                  </a:extLst>
                </a:gridCol>
                <a:gridCol w="994197">
                  <a:extLst>
                    <a:ext uri="{9D8B030D-6E8A-4147-A177-3AD203B41FA5}">
                      <a16:colId xmlns:a16="http://schemas.microsoft.com/office/drawing/2014/main" val="1777455796"/>
                    </a:ext>
                  </a:extLst>
                </a:gridCol>
                <a:gridCol w="593756">
                  <a:extLst>
                    <a:ext uri="{9D8B030D-6E8A-4147-A177-3AD203B41FA5}">
                      <a16:colId xmlns:a16="http://schemas.microsoft.com/office/drawing/2014/main" val="1525074634"/>
                    </a:ext>
                  </a:extLst>
                </a:gridCol>
                <a:gridCol w="593756">
                  <a:extLst>
                    <a:ext uri="{9D8B030D-6E8A-4147-A177-3AD203B41FA5}">
                      <a16:colId xmlns:a16="http://schemas.microsoft.com/office/drawing/2014/main" val="1272732639"/>
                    </a:ext>
                  </a:extLst>
                </a:gridCol>
                <a:gridCol w="593756">
                  <a:extLst>
                    <a:ext uri="{9D8B030D-6E8A-4147-A177-3AD203B41FA5}">
                      <a16:colId xmlns:a16="http://schemas.microsoft.com/office/drawing/2014/main" val="3959653135"/>
                    </a:ext>
                  </a:extLst>
                </a:gridCol>
                <a:gridCol w="593756">
                  <a:extLst>
                    <a:ext uri="{9D8B030D-6E8A-4147-A177-3AD203B41FA5}">
                      <a16:colId xmlns:a16="http://schemas.microsoft.com/office/drawing/2014/main" val="339020086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786056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47773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8.4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5.6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9.5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8.6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0699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1757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-10~10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-3.4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-2.3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6.3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8294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CRN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330486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0DE7EE-087E-4C2E-8497-C0228618DB1B}"/>
              </a:ext>
            </a:extLst>
          </p:cNvPr>
          <p:cNvSpPr/>
          <p:nvPr/>
        </p:nvSpPr>
        <p:spPr>
          <a:xfrm>
            <a:off x="134206" y="3636892"/>
            <a:ext cx="8924925" cy="253742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and Profile Current Situation (</a:t>
            </a:r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-Regular MP Parts)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50A2826-D599-4DEA-B6C2-34E7603D4F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512229"/>
              </p:ext>
            </p:extLst>
          </p:nvPr>
        </p:nvGraphicFramePr>
        <p:xfrm>
          <a:off x="-48995" y="3827116"/>
          <a:ext cx="4457438" cy="274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Worksheet" r:id="rId5" imgW="10058400" imgH="6419814" progId="Excel.Sheet.12">
                  <p:embed/>
                </p:oleObj>
              </mc:Choice>
              <mc:Fallback>
                <p:oleObj name="Worksheet" r:id="rId5" imgW="10058400" imgH="64198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8995" y="3827116"/>
                        <a:ext cx="4457438" cy="2748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30">
            <a:extLst>
              <a:ext uri="{FF2B5EF4-FFF2-40B4-BE49-F238E27FC236}">
                <a16:creationId xmlns:a16="http://schemas.microsoft.com/office/drawing/2014/main" id="{0E13520E-AE1C-423F-AFBC-ED5222C5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224" y="4065858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529CFC55-0ABC-4EDE-BF2E-6C9922DD8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1931" y="4014653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847E805A-0079-42EE-82B4-030AC754D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050" y="5192095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DC387EEF-E34B-43DF-A826-6BEC18216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707" y="5132060"/>
            <a:ext cx="317500" cy="368300"/>
          </a:xfrm>
          <a:prstGeom prst="rect">
            <a:avLst/>
          </a:prstGeom>
          <a:solidFill>
            <a:schemeClr val="bg1">
              <a:alpha val="4588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l-GR" altLang="en-US" dirty="0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dirty="0">
              <a:solidFill>
                <a:srgbClr val="00B05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391C5D-47BA-4365-9A65-7918778AA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80502"/>
              </p:ext>
            </p:extLst>
          </p:nvPr>
        </p:nvGraphicFramePr>
        <p:xfrm>
          <a:off x="4524753" y="4002505"/>
          <a:ext cx="4434838" cy="1276350"/>
        </p:xfrm>
        <a:graphic>
          <a:graphicData uri="http://schemas.openxmlformats.org/drawingml/2006/table">
            <a:tbl>
              <a:tblPr/>
              <a:tblGrid>
                <a:gridCol w="1067305">
                  <a:extLst>
                    <a:ext uri="{9D8B030D-6E8A-4147-A177-3AD203B41FA5}">
                      <a16:colId xmlns:a16="http://schemas.microsoft.com/office/drawing/2014/main" val="1514776996"/>
                    </a:ext>
                  </a:extLst>
                </a:gridCol>
                <a:gridCol w="993697">
                  <a:extLst>
                    <a:ext uri="{9D8B030D-6E8A-4147-A177-3AD203B41FA5}">
                      <a16:colId xmlns:a16="http://schemas.microsoft.com/office/drawing/2014/main" val="613123589"/>
                    </a:ext>
                  </a:extLst>
                </a:gridCol>
                <a:gridCol w="593459">
                  <a:extLst>
                    <a:ext uri="{9D8B030D-6E8A-4147-A177-3AD203B41FA5}">
                      <a16:colId xmlns:a16="http://schemas.microsoft.com/office/drawing/2014/main" val="885968994"/>
                    </a:ext>
                  </a:extLst>
                </a:gridCol>
                <a:gridCol w="593459">
                  <a:extLst>
                    <a:ext uri="{9D8B030D-6E8A-4147-A177-3AD203B41FA5}">
                      <a16:colId xmlns:a16="http://schemas.microsoft.com/office/drawing/2014/main" val="2319723781"/>
                    </a:ext>
                  </a:extLst>
                </a:gridCol>
                <a:gridCol w="593459">
                  <a:extLst>
                    <a:ext uri="{9D8B030D-6E8A-4147-A177-3AD203B41FA5}">
                      <a16:colId xmlns:a16="http://schemas.microsoft.com/office/drawing/2014/main" val="3636972203"/>
                    </a:ext>
                  </a:extLst>
                </a:gridCol>
                <a:gridCol w="593459">
                  <a:extLst>
                    <a:ext uri="{9D8B030D-6E8A-4147-A177-3AD203B41FA5}">
                      <a16:colId xmlns:a16="http://schemas.microsoft.com/office/drawing/2014/main" val="2372567421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Parameter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Spec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2818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87777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7.4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4.3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01882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22905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-6~6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-0.4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-1.9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3.3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993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CRN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0~6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2.7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305237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D68FE7-1166-48AE-A8A9-097DAD31BDD1}"/>
              </a:ext>
            </a:extLst>
          </p:cNvPr>
          <p:cNvSpPr/>
          <p:nvPr/>
        </p:nvSpPr>
        <p:spPr>
          <a:xfrm>
            <a:off x="4523641" y="5376245"/>
            <a:ext cx="4437063" cy="1049672"/>
          </a:xfrm>
          <a:prstGeom prst="roundRect">
            <a:avLst>
              <a:gd name="adj" fmla="val 9334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crowning Improvement scope to be Studied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8A9E6E-03B5-43E8-8F3F-31BAA674D9F3}"/>
              </a:ext>
            </a:extLst>
          </p:cNvPr>
          <p:cNvSpPr/>
          <p:nvPr/>
        </p:nvSpPr>
        <p:spPr>
          <a:xfrm>
            <a:off x="3052763" y="5861854"/>
            <a:ext cx="1028700" cy="34255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28C1E2-44A3-494E-9FBF-9DCA49CAA032}"/>
              </a:ext>
            </a:extLst>
          </p:cNvPr>
          <p:cNvSpPr/>
          <p:nvPr/>
        </p:nvSpPr>
        <p:spPr>
          <a:xfrm>
            <a:off x="6482145" y="5063910"/>
            <a:ext cx="2477446" cy="25172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33E291-D936-447B-BE63-AB80334C18DF}"/>
              </a:ext>
            </a:extLst>
          </p:cNvPr>
          <p:cNvSpPr/>
          <p:nvPr/>
        </p:nvSpPr>
        <p:spPr>
          <a:xfrm>
            <a:off x="419100" y="792924"/>
            <a:ext cx="1465263" cy="285267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</a:t>
            </a:r>
          </a:p>
        </p:txBody>
      </p:sp>
      <p:pic>
        <p:nvPicPr>
          <p:cNvPr id="19460" name="Picture 6">
            <a:extLst>
              <a:ext uri="{FF2B5EF4-FFF2-40B4-BE49-F238E27FC236}">
                <a16:creationId xmlns:a16="http://schemas.microsoft.com/office/drawing/2014/main" id="{A5ABB72D-8036-4D5A-B194-B7A7ACB3D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482" b="47014"/>
          <a:stretch>
            <a:fillRect/>
          </a:stretch>
        </p:blipFill>
        <p:spPr bwMode="auto">
          <a:xfrm>
            <a:off x="4548188" y="1718917"/>
            <a:ext cx="2286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6AC05F-C570-4133-B4CE-AC40630ADCB4}"/>
              </a:ext>
            </a:extLst>
          </p:cNvPr>
          <p:cNvSpPr/>
          <p:nvPr/>
        </p:nvSpPr>
        <p:spPr>
          <a:xfrm>
            <a:off x="2511425" y="792924"/>
            <a:ext cx="1463675" cy="285267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  <p:grpSp>
        <p:nvGrpSpPr>
          <p:cNvPr id="19462" name="Group 2">
            <a:extLst>
              <a:ext uri="{FF2B5EF4-FFF2-40B4-BE49-F238E27FC236}">
                <a16:creationId xmlns:a16="http://schemas.microsoft.com/office/drawing/2014/main" id="{B73E4089-359B-4B59-B0AE-95D0C5F9787A}"/>
              </a:ext>
            </a:extLst>
          </p:cNvPr>
          <p:cNvGrpSpPr>
            <a:grpSpLocks/>
          </p:cNvGrpSpPr>
          <p:nvPr/>
        </p:nvGrpSpPr>
        <p:grpSpPr bwMode="auto">
          <a:xfrm>
            <a:off x="7232651" y="1131408"/>
            <a:ext cx="1566395" cy="2738228"/>
            <a:chOff x="5456238" y="1263650"/>
            <a:chExt cx="2847975" cy="4144139"/>
          </a:xfrm>
        </p:grpSpPr>
        <p:grpSp>
          <p:nvGrpSpPr>
            <p:cNvPr id="19473" name="Group 32">
              <a:extLst>
                <a:ext uri="{FF2B5EF4-FFF2-40B4-BE49-F238E27FC236}">
                  <a16:creationId xmlns:a16="http://schemas.microsoft.com/office/drawing/2014/main" id="{886CCD41-343D-4FD1-A708-FC12F1E3A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13425" y="1946275"/>
              <a:ext cx="2133600" cy="865188"/>
              <a:chOff x="5654760" y="1945569"/>
              <a:chExt cx="2133687" cy="86524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A5F5AE4-9351-4F1D-BBC9-6274D8F3AC4A}"/>
                  </a:ext>
                </a:extLst>
              </p:cNvPr>
              <p:cNvSpPr/>
              <p:nvPr/>
            </p:nvSpPr>
            <p:spPr bwMode="auto">
              <a:xfrm flipH="1" flipV="1">
                <a:off x="5653871" y="1944771"/>
                <a:ext cx="2135466" cy="410260"/>
              </a:xfrm>
              <a:custGeom>
                <a:avLst/>
                <a:gdLst>
                  <a:gd name="connsiteX0" fmla="*/ 4951 w 1990725"/>
                  <a:gd name="connsiteY0" fmla="*/ 76082 h 138380"/>
                  <a:gd name="connsiteX1" fmla="*/ 955020 w 1990725"/>
                  <a:gd name="connsiteY1" fmla="*/ 57 h 138380"/>
                  <a:gd name="connsiteX2" fmla="*/ 1035064 w 1990725"/>
                  <a:gd name="connsiteY2" fmla="*/ 55 h 138380"/>
                  <a:gd name="connsiteX3" fmla="*/ 1990725 w 1990725"/>
                  <a:gd name="connsiteY3" fmla="*/ 69190 h 138380"/>
                  <a:gd name="connsiteX4" fmla="*/ 995363 w 1990725"/>
                  <a:gd name="connsiteY4" fmla="*/ 69190 h 138380"/>
                  <a:gd name="connsiteX5" fmla="*/ 4951 w 1990725"/>
                  <a:gd name="connsiteY5" fmla="*/ 76082 h 138380"/>
                  <a:gd name="connsiteX0" fmla="*/ 4951 w 1990725"/>
                  <a:gd name="connsiteY0" fmla="*/ 76082 h 138380"/>
                  <a:gd name="connsiteX1" fmla="*/ 955020 w 1990725"/>
                  <a:gd name="connsiteY1" fmla="*/ 57 h 138380"/>
                  <a:gd name="connsiteX2" fmla="*/ 1035064 w 1990725"/>
                  <a:gd name="connsiteY2" fmla="*/ 55 h 138380"/>
                  <a:gd name="connsiteX3" fmla="*/ 1990725 w 1990725"/>
                  <a:gd name="connsiteY3" fmla="*/ 69190 h 138380"/>
                  <a:gd name="connsiteX0" fmla="*/ 5038 w 1990812"/>
                  <a:gd name="connsiteY0" fmla="*/ 76027 h 76027"/>
                  <a:gd name="connsiteX1" fmla="*/ 955107 w 1990812"/>
                  <a:gd name="connsiteY1" fmla="*/ 2 h 76027"/>
                  <a:gd name="connsiteX2" fmla="*/ 1035151 w 1990812"/>
                  <a:gd name="connsiteY2" fmla="*/ 0 h 76027"/>
                  <a:gd name="connsiteX3" fmla="*/ 1990812 w 1990812"/>
                  <a:gd name="connsiteY3" fmla="*/ 69135 h 76027"/>
                  <a:gd name="connsiteX4" fmla="*/ 995450 w 1990812"/>
                  <a:gd name="connsiteY4" fmla="*/ 69135 h 76027"/>
                  <a:gd name="connsiteX5" fmla="*/ 5038 w 1990812"/>
                  <a:gd name="connsiteY5" fmla="*/ 76027 h 76027"/>
                  <a:gd name="connsiteX0" fmla="*/ 5038 w 1990812"/>
                  <a:gd name="connsiteY0" fmla="*/ 76027 h 76027"/>
                  <a:gd name="connsiteX1" fmla="*/ 955107 w 1990812"/>
                  <a:gd name="connsiteY1" fmla="*/ 2 h 76027"/>
                  <a:gd name="connsiteX2" fmla="*/ 1035151 w 1990812"/>
                  <a:gd name="connsiteY2" fmla="*/ 0 h 76027"/>
                  <a:gd name="connsiteX3" fmla="*/ 1990812 w 1990812"/>
                  <a:gd name="connsiteY3" fmla="*/ 69135 h 76027"/>
                  <a:gd name="connsiteX0" fmla="*/ 5038 w 2031813"/>
                  <a:gd name="connsiteY0" fmla="*/ 76027 h 236213"/>
                  <a:gd name="connsiteX1" fmla="*/ 955107 w 2031813"/>
                  <a:gd name="connsiteY1" fmla="*/ 2 h 236213"/>
                  <a:gd name="connsiteX2" fmla="*/ 1035151 w 2031813"/>
                  <a:gd name="connsiteY2" fmla="*/ 0 h 236213"/>
                  <a:gd name="connsiteX3" fmla="*/ 1990812 w 2031813"/>
                  <a:gd name="connsiteY3" fmla="*/ 69135 h 236213"/>
                  <a:gd name="connsiteX4" fmla="*/ 995450 w 2031813"/>
                  <a:gd name="connsiteY4" fmla="*/ 69135 h 236213"/>
                  <a:gd name="connsiteX5" fmla="*/ 5038 w 2031813"/>
                  <a:gd name="connsiteY5" fmla="*/ 76027 h 236213"/>
                  <a:gd name="connsiteX0" fmla="*/ 5038 w 2031813"/>
                  <a:gd name="connsiteY0" fmla="*/ 76027 h 236213"/>
                  <a:gd name="connsiteX1" fmla="*/ 955107 w 2031813"/>
                  <a:gd name="connsiteY1" fmla="*/ 2 h 236213"/>
                  <a:gd name="connsiteX2" fmla="*/ 1035151 w 2031813"/>
                  <a:gd name="connsiteY2" fmla="*/ 0 h 236213"/>
                  <a:gd name="connsiteX3" fmla="*/ 1990812 w 2031813"/>
                  <a:gd name="connsiteY3" fmla="*/ 69135 h 236213"/>
                  <a:gd name="connsiteX4" fmla="*/ 1905086 w 2031813"/>
                  <a:gd name="connsiteY4" fmla="*/ 236213 h 236213"/>
                  <a:gd name="connsiteX0" fmla="*/ 5038 w 2070017"/>
                  <a:gd name="connsiteY0" fmla="*/ 76027 h 267963"/>
                  <a:gd name="connsiteX1" fmla="*/ 955107 w 2070017"/>
                  <a:gd name="connsiteY1" fmla="*/ 2 h 267963"/>
                  <a:gd name="connsiteX2" fmla="*/ 1035151 w 2070017"/>
                  <a:gd name="connsiteY2" fmla="*/ 0 h 267963"/>
                  <a:gd name="connsiteX3" fmla="*/ 1990812 w 2070017"/>
                  <a:gd name="connsiteY3" fmla="*/ 69135 h 267963"/>
                  <a:gd name="connsiteX4" fmla="*/ 995450 w 2070017"/>
                  <a:gd name="connsiteY4" fmla="*/ 69135 h 267963"/>
                  <a:gd name="connsiteX5" fmla="*/ 5038 w 2070017"/>
                  <a:gd name="connsiteY5" fmla="*/ 76027 h 267963"/>
                  <a:gd name="connsiteX0" fmla="*/ 5038 w 2070017"/>
                  <a:gd name="connsiteY0" fmla="*/ 76027 h 267963"/>
                  <a:gd name="connsiteX1" fmla="*/ 955107 w 2070017"/>
                  <a:gd name="connsiteY1" fmla="*/ 2 h 267963"/>
                  <a:gd name="connsiteX2" fmla="*/ 1035151 w 2070017"/>
                  <a:gd name="connsiteY2" fmla="*/ 0 h 267963"/>
                  <a:gd name="connsiteX3" fmla="*/ 1990812 w 2070017"/>
                  <a:gd name="connsiteY3" fmla="*/ 69135 h 267963"/>
                  <a:gd name="connsiteX4" fmla="*/ 2019386 w 2070017"/>
                  <a:gd name="connsiteY4" fmla="*/ 267963 h 26796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995450 w 2085127"/>
                  <a:gd name="connsiteY4" fmla="*/ 69135 h 261613"/>
                  <a:gd name="connsiteX5" fmla="*/ 5038 w 2085127"/>
                  <a:gd name="connsiteY5" fmla="*/ 76027 h 26161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2044786 w 2085127"/>
                  <a:gd name="connsiteY4" fmla="*/ 261613 h 26161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995450 w 2085127"/>
                  <a:gd name="connsiteY4" fmla="*/ 69135 h 261613"/>
                  <a:gd name="connsiteX5" fmla="*/ 5038 w 2085127"/>
                  <a:gd name="connsiteY5" fmla="*/ 76027 h 261613"/>
                  <a:gd name="connsiteX0" fmla="*/ 5038 w 2085127"/>
                  <a:gd name="connsiteY0" fmla="*/ 20937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2044786 w 2085127"/>
                  <a:gd name="connsiteY4" fmla="*/ 261613 h 261613"/>
                  <a:gd name="connsiteX0" fmla="*/ 10511 w 2090600"/>
                  <a:gd name="connsiteY0" fmla="*/ 76027 h 261613"/>
                  <a:gd name="connsiteX1" fmla="*/ 960580 w 2090600"/>
                  <a:gd name="connsiteY1" fmla="*/ 2 h 261613"/>
                  <a:gd name="connsiteX2" fmla="*/ 1040624 w 2090600"/>
                  <a:gd name="connsiteY2" fmla="*/ 0 h 261613"/>
                  <a:gd name="connsiteX3" fmla="*/ 1996285 w 2090600"/>
                  <a:gd name="connsiteY3" fmla="*/ 69135 h 261613"/>
                  <a:gd name="connsiteX4" fmla="*/ 1000923 w 2090600"/>
                  <a:gd name="connsiteY4" fmla="*/ 69135 h 261613"/>
                  <a:gd name="connsiteX5" fmla="*/ 10511 w 2090600"/>
                  <a:gd name="connsiteY5" fmla="*/ 76027 h 261613"/>
                  <a:gd name="connsiteX0" fmla="*/ 10511 w 2090600"/>
                  <a:gd name="connsiteY0" fmla="*/ 209377 h 261613"/>
                  <a:gd name="connsiteX1" fmla="*/ 693880 w 2090600"/>
                  <a:gd name="connsiteY1" fmla="*/ 6352 h 261613"/>
                  <a:gd name="connsiteX2" fmla="*/ 1040624 w 2090600"/>
                  <a:gd name="connsiteY2" fmla="*/ 0 h 261613"/>
                  <a:gd name="connsiteX3" fmla="*/ 1996285 w 2090600"/>
                  <a:gd name="connsiteY3" fmla="*/ 69135 h 261613"/>
                  <a:gd name="connsiteX4" fmla="*/ 2050259 w 2090600"/>
                  <a:gd name="connsiteY4" fmla="*/ 261613 h 261613"/>
                  <a:gd name="connsiteX0" fmla="*/ 10511 w 2103652"/>
                  <a:gd name="connsiteY0" fmla="*/ 76027 h 209377"/>
                  <a:gd name="connsiteX1" fmla="*/ 960580 w 2103652"/>
                  <a:gd name="connsiteY1" fmla="*/ 2 h 209377"/>
                  <a:gd name="connsiteX2" fmla="*/ 1040624 w 2103652"/>
                  <a:gd name="connsiteY2" fmla="*/ 0 h 209377"/>
                  <a:gd name="connsiteX3" fmla="*/ 1996285 w 2103652"/>
                  <a:gd name="connsiteY3" fmla="*/ 69135 h 209377"/>
                  <a:gd name="connsiteX4" fmla="*/ 1000923 w 2103652"/>
                  <a:gd name="connsiteY4" fmla="*/ 69135 h 209377"/>
                  <a:gd name="connsiteX5" fmla="*/ 10511 w 2103652"/>
                  <a:gd name="connsiteY5" fmla="*/ 76027 h 209377"/>
                  <a:gd name="connsiteX0" fmla="*/ 10511 w 2103652"/>
                  <a:gd name="connsiteY0" fmla="*/ 209377 h 209377"/>
                  <a:gd name="connsiteX1" fmla="*/ 693880 w 2103652"/>
                  <a:gd name="connsiteY1" fmla="*/ 6352 h 209377"/>
                  <a:gd name="connsiteX2" fmla="*/ 1040624 w 2103652"/>
                  <a:gd name="connsiteY2" fmla="*/ 0 h 209377"/>
                  <a:gd name="connsiteX3" fmla="*/ 1996285 w 2103652"/>
                  <a:gd name="connsiteY3" fmla="*/ 69135 h 209377"/>
                  <a:gd name="connsiteX4" fmla="*/ 2069309 w 2103652"/>
                  <a:gd name="connsiteY4" fmla="*/ 166363 h 209377"/>
                  <a:gd name="connsiteX0" fmla="*/ 10511 w 2122935"/>
                  <a:gd name="connsiteY0" fmla="*/ 76027 h 217163"/>
                  <a:gd name="connsiteX1" fmla="*/ 960580 w 2122935"/>
                  <a:gd name="connsiteY1" fmla="*/ 2 h 217163"/>
                  <a:gd name="connsiteX2" fmla="*/ 1040624 w 2122935"/>
                  <a:gd name="connsiteY2" fmla="*/ 0 h 217163"/>
                  <a:gd name="connsiteX3" fmla="*/ 1996285 w 2122935"/>
                  <a:gd name="connsiteY3" fmla="*/ 69135 h 217163"/>
                  <a:gd name="connsiteX4" fmla="*/ 1000923 w 2122935"/>
                  <a:gd name="connsiteY4" fmla="*/ 69135 h 217163"/>
                  <a:gd name="connsiteX5" fmla="*/ 10511 w 2122935"/>
                  <a:gd name="connsiteY5" fmla="*/ 76027 h 217163"/>
                  <a:gd name="connsiteX0" fmla="*/ 10511 w 2122935"/>
                  <a:gd name="connsiteY0" fmla="*/ 209377 h 217163"/>
                  <a:gd name="connsiteX1" fmla="*/ 693880 w 2122935"/>
                  <a:gd name="connsiteY1" fmla="*/ 6352 h 217163"/>
                  <a:gd name="connsiteX2" fmla="*/ 1040624 w 2122935"/>
                  <a:gd name="connsiteY2" fmla="*/ 0 h 217163"/>
                  <a:gd name="connsiteX3" fmla="*/ 1996285 w 2122935"/>
                  <a:gd name="connsiteY3" fmla="*/ 69135 h 217163"/>
                  <a:gd name="connsiteX4" fmla="*/ 2094709 w 2122935"/>
                  <a:gd name="connsiteY4" fmla="*/ 217163 h 217163"/>
                  <a:gd name="connsiteX0" fmla="*/ 10511 w 2160268"/>
                  <a:gd name="connsiteY0" fmla="*/ 76027 h 255263"/>
                  <a:gd name="connsiteX1" fmla="*/ 960580 w 2160268"/>
                  <a:gd name="connsiteY1" fmla="*/ 2 h 255263"/>
                  <a:gd name="connsiteX2" fmla="*/ 1040624 w 2160268"/>
                  <a:gd name="connsiteY2" fmla="*/ 0 h 255263"/>
                  <a:gd name="connsiteX3" fmla="*/ 1996285 w 2160268"/>
                  <a:gd name="connsiteY3" fmla="*/ 69135 h 255263"/>
                  <a:gd name="connsiteX4" fmla="*/ 1000923 w 2160268"/>
                  <a:gd name="connsiteY4" fmla="*/ 69135 h 255263"/>
                  <a:gd name="connsiteX5" fmla="*/ 10511 w 2160268"/>
                  <a:gd name="connsiteY5" fmla="*/ 76027 h 255263"/>
                  <a:gd name="connsiteX0" fmla="*/ 10511 w 2160268"/>
                  <a:gd name="connsiteY0" fmla="*/ 209377 h 255263"/>
                  <a:gd name="connsiteX1" fmla="*/ 693880 w 2160268"/>
                  <a:gd name="connsiteY1" fmla="*/ 6352 h 255263"/>
                  <a:gd name="connsiteX2" fmla="*/ 1040624 w 2160268"/>
                  <a:gd name="connsiteY2" fmla="*/ 0 h 255263"/>
                  <a:gd name="connsiteX3" fmla="*/ 1996285 w 2160268"/>
                  <a:gd name="connsiteY3" fmla="*/ 69135 h 255263"/>
                  <a:gd name="connsiteX4" fmla="*/ 2139159 w 2160268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382631"/>
                  <a:gd name="connsiteX1" fmla="*/ 960580 w 2139159"/>
                  <a:gd name="connsiteY1" fmla="*/ 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1000923 w 2139159"/>
                  <a:gd name="connsiteY4" fmla="*/ 69135 h 382631"/>
                  <a:gd name="connsiteX5" fmla="*/ 10511 w 2139159"/>
                  <a:gd name="connsiteY5" fmla="*/ 76027 h 382631"/>
                  <a:gd name="connsiteX0" fmla="*/ 10511 w 2139159"/>
                  <a:gd name="connsiteY0" fmla="*/ 382631 h 382631"/>
                  <a:gd name="connsiteX1" fmla="*/ 693880 w 2139159"/>
                  <a:gd name="connsiteY1" fmla="*/ 635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2139159 w 2139159"/>
                  <a:gd name="connsiteY4" fmla="*/ 255263 h 382631"/>
                  <a:gd name="connsiteX0" fmla="*/ 5039 w 2133687"/>
                  <a:gd name="connsiteY0" fmla="*/ 76027 h 255263"/>
                  <a:gd name="connsiteX1" fmla="*/ 955108 w 2133687"/>
                  <a:gd name="connsiteY1" fmla="*/ 2 h 255263"/>
                  <a:gd name="connsiteX2" fmla="*/ 1035152 w 2133687"/>
                  <a:gd name="connsiteY2" fmla="*/ 0 h 255263"/>
                  <a:gd name="connsiteX3" fmla="*/ 1990813 w 2133687"/>
                  <a:gd name="connsiteY3" fmla="*/ 69135 h 255263"/>
                  <a:gd name="connsiteX4" fmla="*/ 995451 w 2133687"/>
                  <a:gd name="connsiteY4" fmla="*/ 69135 h 255263"/>
                  <a:gd name="connsiteX5" fmla="*/ 5039 w 2133687"/>
                  <a:gd name="connsiteY5" fmla="*/ 76027 h 255263"/>
                  <a:gd name="connsiteX0" fmla="*/ 43540 w 2133687"/>
                  <a:gd name="connsiteY0" fmla="*/ 199751 h 255263"/>
                  <a:gd name="connsiteX1" fmla="*/ 688408 w 2133687"/>
                  <a:gd name="connsiteY1" fmla="*/ 6352 h 255263"/>
                  <a:gd name="connsiteX2" fmla="*/ 1035152 w 2133687"/>
                  <a:gd name="connsiteY2" fmla="*/ 0 h 255263"/>
                  <a:gd name="connsiteX3" fmla="*/ 1990813 w 2133687"/>
                  <a:gd name="connsiteY3" fmla="*/ 69135 h 255263"/>
                  <a:gd name="connsiteX4" fmla="*/ 2133687 w 2133687"/>
                  <a:gd name="connsiteY4" fmla="*/ 255263 h 255263"/>
                  <a:gd name="connsiteX0" fmla="*/ 10511 w 2139159"/>
                  <a:gd name="connsiteY0" fmla="*/ 76027 h 382631"/>
                  <a:gd name="connsiteX1" fmla="*/ 960580 w 2139159"/>
                  <a:gd name="connsiteY1" fmla="*/ 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1000923 w 2139159"/>
                  <a:gd name="connsiteY4" fmla="*/ 69135 h 382631"/>
                  <a:gd name="connsiteX5" fmla="*/ 10511 w 2139159"/>
                  <a:gd name="connsiteY5" fmla="*/ 76027 h 382631"/>
                  <a:gd name="connsiteX0" fmla="*/ 10511 w 2139159"/>
                  <a:gd name="connsiteY0" fmla="*/ 382631 h 382631"/>
                  <a:gd name="connsiteX1" fmla="*/ 693880 w 2139159"/>
                  <a:gd name="connsiteY1" fmla="*/ 635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2139159 w 2139159"/>
                  <a:gd name="connsiteY4" fmla="*/ 255263 h 382631"/>
                  <a:gd name="connsiteX0" fmla="*/ 5039 w 2133687"/>
                  <a:gd name="connsiteY0" fmla="*/ 76027 h 382631"/>
                  <a:gd name="connsiteX1" fmla="*/ 955108 w 2133687"/>
                  <a:gd name="connsiteY1" fmla="*/ 2 h 382631"/>
                  <a:gd name="connsiteX2" fmla="*/ 1035152 w 2133687"/>
                  <a:gd name="connsiteY2" fmla="*/ 0 h 382631"/>
                  <a:gd name="connsiteX3" fmla="*/ 1990813 w 2133687"/>
                  <a:gd name="connsiteY3" fmla="*/ 69135 h 382631"/>
                  <a:gd name="connsiteX4" fmla="*/ 995451 w 2133687"/>
                  <a:gd name="connsiteY4" fmla="*/ 69135 h 382631"/>
                  <a:gd name="connsiteX5" fmla="*/ 5039 w 2133687"/>
                  <a:gd name="connsiteY5" fmla="*/ 76027 h 382631"/>
                  <a:gd name="connsiteX0" fmla="*/ 5039 w 2133687"/>
                  <a:gd name="connsiteY0" fmla="*/ 382631 h 382631"/>
                  <a:gd name="connsiteX1" fmla="*/ 688408 w 2133687"/>
                  <a:gd name="connsiteY1" fmla="*/ 6352 h 382631"/>
                  <a:gd name="connsiteX2" fmla="*/ 1035152 w 2133687"/>
                  <a:gd name="connsiteY2" fmla="*/ 0 h 382631"/>
                  <a:gd name="connsiteX3" fmla="*/ 1990813 w 2133687"/>
                  <a:gd name="connsiteY3" fmla="*/ 69135 h 382631"/>
                  <a:gd name="connsiteX4" fmla="*/ 2133687 w 2133687"/>
                  <a:gd name="connsiteY4" fmla="*/ 255263 h 382631"/>
                  <a:gd name="connsiteX0" fmla="*/ 5039 w 2133687"/>
                  <a:gd name="connsiteY0" fmla="*/ 76027 h 457393"/>
                  <a:gd name="connsiteX1" fmla="*/ 955108 w 2133687"/>
                  <a:gd name="connsiteY1" fmla="*/ 2 h 457393"/>
                  <a:gd name="connsiteX2" fmla="*/ 1035152 w 2133687"/>
                  <a:gd name="connsiteY2" fmla="*/ 0 h 457393"/>
                  <a:gd name="connsiteX3" fmla="*/ 1990813 w 2133687"/>
                  <a:gd name="connsiteY3" fmla="*/ 69135 h 457393"/>
                  <a:gd name="connsiteX4" fmla="*/ 995451 w 2133687"/>
                  <a:gd name="connsiteY4" fmla="*/ 69135 h 457393"/>
                  <a:gd name="connsiteX5" fmla="*/ 5039 w 2133687"/>
                  <a:gd name="connsiteY5" fmla="*/ 76027 h 457393"/>
                  <a:gd name="connsiteX0" fmla="*/ 5039 w 2133687"/>
                  <a:gd name="connsiteY0" fmla="*/ 382631 h 457393"/>
                  <a:gd name="connsiteX1" fmla="*/ 688408 w 2133687"/>
                  <a:gd name="connsiteY1" fmla="*/ 6352 h 457393"/>
                  <a:gd name="connsiteX2" fmla="*/ 1035152 w 2133687"/>
                  <a:gd name="connsiteY2" fmla="*/ 0 h 457393"/>
                  <a:gd name="connsiteX3" fmla="*/ 1990813 w 2133687"/>
                  <a:gd name="connsiteY3" fmla="*/ 69135 h 457393"/>
                  <a:gd name="connsiteX4" fmla="*/ 2133687 w 2133687"/>
                  <a:gd name="connsiteY4" fmla="*/ 457393 h 457393"/>
                  <a:gd name="connsiteX0" fmla="*/ 5039 w 2133687"/>
                  <a:gd name="connsiteY0" fmla="*/ 76027 h 409266"/>
                  <a:gd name="connsiteX1" fmla="*/ 955108 w 2133687"/>
                  <a:gd name="connsiteY1" fmla="*/ 2 h 409266"/>
                  <a:gd name="connsiteX2" fmla="*/ 1035152 w 2133687"/>
                  <a:gd name="connsiteY2" fmla="*/ 0 h 409266"/>
                  <a:gd name="connsiteX3" fmla="*/ 1990813 w 2133687"/>
                  <a:gd name="connsiteY3" fmla="*/ 69135 h 409266"/>
                  <a:gd name="connsiteX4" fmla="*/ 995451 w 2133687"/>
                  <a:gd name="connsiteY4" fmla="*/ 69135 h 409266"/>
                  <a:gd name="connsiteX5" fmla="*/ 5039 w 2133687"/>
                  <a:gd name="connsiteY5" fmla="*/ 76027 h 409266"/>
                  <a:gd name="connsiteX0" fmla="*/ 5039 w 2133687"/>
                  <a:gd name="connsiteY0" fmla="*/ 382631 h 409266"/>
                  <a:gd name="connsiteX1" fmla="*/ 688408 w 2133687"/>
                  <a:gd name="connsiteY1" fmla="*/ 6352 h 409266"/>
                  <a:gd name="connsiteX2" fmla="*/ 1035152 w 2133687"/>
                  <a:gd name="connsiteY2" fmla="*/ 0 h 409266"/>
                  <a:gd name="connsiteX3" fmla="*/ 1990813 w 2133687"/>
                  <a:gd name="connsiteY3" fmla="*/ 69135 h 409266"/>
                  <a:gd name="connsiteX4" fmla="*/ 2133687 w 2133687"/>
                  <a:gd name="connsiteY4" fmla="*/ 409266 h 40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687" h="409266" stroke="0" extrusionOk="0">
                    <a:moveTo>
                      <a:pt x="5039" y="76027"/>
                    </a:moveTo>
                    <a:cubicBezTo>
                      <a:pt x="-52029" y="36402"/>
                      <a:pt x="382685" y="1616"/>
                      <a:pt x="955108" y="2"/>
                    </a:cubicBezTo>
                    <a:lnTo>
                      <a:pt x="1035152" y="0"/>
                    </a:lnTo>
                    <a:cubicBezTo>
                      <a:pt x="1569005" y="1481"/>
                      <a:pt x="2130513" y="101846"/>
                      <a:pt x="1990813" y="69135"/>
                    </a:cubicBezTo>
                    <a:lnTo>
                      <a:pt x="995451" y="69135"/>
                    </a:lnTo>
                    <a:lnTo>
                      <a:pt x="5039" y="76027"/>
                    </a:lnTo>
                    <a:close/>
                  </a:path>
                  <a:path w="2133687" h="409266" fill="none">
                    <a:moveTo>
                      <a:pt x="5039" y="382631"/>
                    </a:moveTo>
                    <a:cubicBezTo>
                      <a:pt x="63475" y="34998"/>
                      <a:pt x="115985" y="7966"/>
                      <a:pt x="688408" y="6352"/>
                    </a:cubicBezTo>
                    <a:lnTo>
                      <a:pt x="1035152" y="0"/>
                    </a:lnTo>
                    <a:cubicBezTo>
                      <a:pt x="1569005" y="1481"/>
                      <a:pt x="1990813" y="31996"/>
                      <a:pt x="1990813" y="69135"/>
                    </a:cubicBezTo>
                    <a:cubicBezTo>
                      <a:pt x="2096644" y="82045"/>
                      <a:pt x="2098894" y="331331"/>
                      <a:pt x="2133687" y="40926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defTabSz="914400" eaLnBrk="1" hangingPunct="1">
                  <a:defRPr/>
                </a:pPr>
                <a:endParaRPr kumimoji="1"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15" name="Arc 12">
                <a:extLst>
                  <a:ext uri="{FF2B5EF4-FFF2-40B4-BE49-F238E27FC236}">
                    <a16:creationId xmlns:a16="http://schemas.microsoft.com/office/drawing/2014/main" id="{7F6F419D-A7E2-49CA-AFA4-5676080667CC}"/>
                  </a:ext>
                </a:extLst>
              </p:cNvPr>
              <p:cNvSpPr/>
              <p:nvPr/>
            </p:nvSpPr>
            <p:spPr bwMode="auto">
              <a:xfrm flipH="1">
                <a:off x="5653871" y="2355031"/>
                <a:ext cx="2135466" cy="410260"/>
              </a:xfrm>
              <a:custGeom>
                <a:avLst/>
                <a:gdLst>
                  <a:gd name="connsiteX0" fmla="*/ 4951 w 1990725"/>
                  <a:gd name="connsiteY0" fmla="*/ 76082 h 138380"/>
                  <a:gd name="connsiteX1" fmla="*/ 955020 w 1990725"/>
                  <a:gd name="connsiteY1" fmla="*/ 57 h 138380"/>
                  <a:gd name="connsiteX2" fmla="*/ 1035064 w 1990725"/>
                  <a:gd name="connsiteY2" fmla="*/ 55 h 138380"/>
                  <a:gd name="connsiteX3" fmla="*/ 1990725 w 1990725"/>
                  <a:gd name="connsiteY3" fmla="*/ 69190 h 138380"/>
                  <a:gd name="connsiteX4" fmla="*/ 995363 w 1990725"/>
                  <a:gd name="connsiteY4" fmla="*/ 69190 h 138380"/>
                  <a:gd name="connsiteX5" fmla="*/ 4951 w 1990725"/>
                  <a:gd name="connsiteY5" fmla="*/ 76082 h 138380"/>
                  <a:gd name="connsiteX0" fmla="*/ 4951 w 1990725"/>
                  <a:gd name="connsiteY0" fmla="*/ 76082 h 138380"/>
                  <a:gd name="connsiteX1" fmla="*/ 955020 w 1990725"/>
                  <a:gd name="connsiteY1" fmla="*/ 57 h 138380"/>
                  <a:gd name="connsiteX2" fmla="*/ 1035064 w 1990725"/>
                  <a:gd name="connsiteY2" fmla="*/ 55 h 138380"/>
                  <a:gd name="connsiteX3" fmla="*/ 1990725 w 1990725"/>
                  <a:gd name="connsiteY3" fmla="*/ 69190 h 138380"/>
                  <a:gd name="connsiteX0" fmla="*/ 5038 w 1990812"/>
                  <a:gd name="connsiteY0" fmla="*/ 76027 h 76027"/>
                  <a:gd name="connsiteX1" fmla="*/ 955107 w 1990812"/>
                  <a:gd name="connsiteY1" fmla="*/ 2 h 76027"/>
                  <a:gd name="connsiteX2" fmla="*/ 1035151 w 1990812"/>
                  <a:gd name="connsiteY2" fmla="*/ 0 h 76027"/>
                  <a:gd name="connsiteX3" fmla="*/ 1990812 w 1990812"/>
                  <a:gd name="connsiteY3" fmla="*/ 69135 h 76027"/>
                  <a:gd name="connsiteX4" fmla="*/ 995450 w 1990812"/>
                  <a:gd name="connsiteY4" fmla="*/ 69135 h 76027"/>
                  <a:gd name="connsiteX5" fmla="*/ 5038 w 1990812"/>
                  <a:gd name="connsiteY5" fmla="*/ 76027 h 76027"/>
                  <a:gd name="connsiteX0" fmla="*/ 5038 w 1990812"/>
                  <a:gd name="connsiteY0" fmla="*/ 76027 h 76027"/>
                  <a:gd name="connsiteX1" fmla="*/ 955107 w 1990812"/>
                  <a:gd name="connsiteY1" fmla="*/ 2 h 76027"/>
                  <a:gd name="connsiteX2" fmla="*/ 1035151 w 1990812"/>
                  <a:gd name="connsiteY2" fmla="*/ 0 h 76027"/>
                  <a:gd name="connsiteX3" fmla="*/ 1990812 w 1990812"/>
                  <a:gd name="connsiteY3" fmla="*/ 69135 h 76027"/>
                  <a:gd name="connsiteX0" fmla="*/ 5038 w 2031813"/>
                  <a:gd name="connsiteY0" fmla="*/ 76027 h 236213"/>
                  <a:gd name="connsiteX1" fmla="*/ 955107 w 2031813"/>
                  <a:gd name="connsiteY1" fmla="*/ 2 h 236213"/>
                  <a:gd name="connsiteX2" fmla="*/ 1035151 w 2031813"/>
                  <a:gd name="connsiteY2" fmla="*/ 0 h 236213"/>
                  <a:gd name="connsiteX3" fmla="*/ 1990812 w 2031813"/>
                  <a:gd name="connsiteY3" fmla="*/ 69135 h 236213"/>
                  <a:gd name="connsiteX4" fmla="*/ 995450 w 2031813"/>
                  <a:gd name="connsiteY4" fmla="*/ 69135 h 236213"/>
                  <a:gd name="connsiteX5" fmla="*/ 5038 w 2031813"/>
                  <a:gd name="connsiteY5" fmla="*/ 76027 h 236213"/>
                  <a:gd name="connsiteX0" fmla="*/ 5038 w 2031813"/>
                  <a:gd name="connsiteY0" fmla="*/ 76027 h 236213"/>
                  <a:gd name="connsiteX1" fmla="*/ 955107 w 2031813"/>
                  <a:gd name="connsiteY1" fmla="*/ 2 h 236213"/>
                  <a:gd name="connsiteX2" fmla="*/ 1035151 w 2031813"/>
                  <a:gd name="connsiteY2" fmla="*/ 0 h 236213"/>
                  <a:gd name="connsiteX3" fmla="*/ 1990812 w 2031813"/>
                  <a:gd name="connsiteY3" fmla="*/ 69135 h 236213"/>
                  <a:gd name="connsiteX4" fmla="*/ 1905086 w 2031813"/>
                  <a:gd name="connsiteY4" fmla="*/ 236213 h 236213"/>
                  <a:gd name="connsiteX0" fmla="*/ 5038 w 2070017"/>
                  <a:gd name="connsiteY0" fmla="*/ 76027 h 267963"/>
                  <a:gd name="connsiteX1" fmla="*/ 955107 w 2070017"/>
                  <a:gd name="connsiteY1" fmla="*/ 2 h 267963"/>
                  <a:gd name="connsiteX2" fmla="*/ 1035151 w 2070017"/>
                  <a:gd name="connsiteY2" fmla="*/ 0 h 267963"/>
                  <a:gd name="connsiteX3" fmla="*/ 1990812 w 2070017"/>
                  <a:gd name="connsiteY3" fmla="*/ 69135 h 267963"/>
                  <a:gd name="connsiteX4" fmla="*/ 995450 w 2070017"/>
                  <a:gd name="connsiteY4" fmla="*/ 69135 h 267963"/>
                  <a:gd name="connsiteX5" fmla="*/ 5038 w 2070017"/>
                  <a:gd name="connsiteY5" fmla="*/ 76027 h 267963"/>
                  <a:gd name="connsiteX0" fmla="*/ 5038 w 2070017"/>
                  <a:gd name="connsiteY0" fmla="*/ 76027 h 267963"/>
                  <a:gd name="connsiteX1" fmla="*/ 955107 w 2070017"/>
                  <a:gd name="connsiteY1" fmla="*/ 2 h 267963"/>
                  <a:gd name="connsiteX2" fmla="*/ 1035151 w 2070017"/>
                  <a:gd name="connsiteY2" fmla="*/ 0 h 267963"/>
                  <a:gd name="connsiteX3" fmla="*/ 1990812 w 2070017"/>
                  <a:gd name="connsiteY3" fmla="*/ 69135 h 267963"/>
                  <a:gd name="connsiteX4" fmla="*/ 2019386 w 2070017"/>
                  <a:gd name="connsiteY4" fmla="*/ 267963 h 26796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995450 w 2085127"/>
                  <a:gd name="connsiteY4" fmla="*/ 69135 h 261613"/>
                  <a:gd name="connsiteX5" fmla="*/ 5038 w 2085127"/>
                  <a:gd name="connsiteY5" fmla="*/ 76027 h 26161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2044786 w 2085127"/>
                  <a:gd name="connsiteY4" fmla="*/ 261613 h 261613"/>
                  <a:gd name="connsiteX0" fmla="*/ 5038 w 2085127"/>
                  <a:gd name="connsiteY0" fmla="*/ 7602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995450 w 2085127"/>
                  <a:gd name="connsiteY4" fmla="*/ 69135 h 261613"/>
                  <a:gd name="connsiteX5" fmla="*/ 5038 w 2085127"/>
                  <a:gd name="connsiteY5" fmla="*/ 76027 h 261613"/>
                  <a:gd name="connsiteX0" fmla="*/ 5038 w 2085127"/>
                  <a:gd name="connsiteY0" fmla="*/ 209377 h 261613"/>
                  <a:gd name="connsiteX1" fmla="*/ 955107 w 2085127"/>
                  <a:gd name="connsiteY1" fmla="*/ 2 h 261613"/>
                  <a:gd name="connsiteX2" fmla="*/ 1035151 w 2085127"/>
                  <a:gd name="connsiteY2" fmla="*/ 0 h 261613"/>
                  <a:gd name="connsiteX3" fmla="*/ 1990812 w 2085127"/>
                  <a:gd name="connsiteY3" fmla="*/ 69135 h 261613"/>
                  <a:gd name="connsiteX4" fmla="*/ 2044786 w 2085127"/>
                  <a:gd name="connsiteY4" fmla="*/ 261613 h 261613"/>
                  <a:gd name="connsiteX0" fmla="*/ 10511 w 2090600"/>
                  <a:gd name="connsiteY0" fmla="*/ 76027 h 261613"/>
                  <a:gd name="connsiteX1" fmla="*/ 960580 w 2090600"/>
                  <a:gd name="connsiteY1" fmla="*/ 2 h 261613"/>
                  <a:gd name="connsiteX2" fmla="*/ 1040624 w 2090600"/>
                  <a:gd name="connsiteY2" fmla="*/ 0 h 261613"/>
                  <a:gd name="connsiteX3" fmla="*/ 1996285 w 2090600"/>
                  <a:gd name="connsiteY3" fmla="*/ 69135 h 261613"/>
                  <a:gd name="connsiteX4" fmla="*/ 1000923 w 2090600"/>
                  <a:gd name="connsiteY4" fmla="*/ 69135 h 261613"/>
                  <a:gd name="connsiteX5" fmla="*/ 10511 w 2090600"/>
                  <a:gd name="connsiteY5" fmla="*/ 76027 h 261613"/>
                  <a:gd name="connsiteX0" fmla="*/ 10511 w 2090600"/>
                  <a:gd name="connsiteY0" fmla="*/ 209377 h 261613"/>
                  <a:gd name="connsiteX1" fmla="*/ 693880 w 2090600"/>
                  <a:gd name="connsiteY1" fmla="*/ 6352 h 261613"/>
                  <a:gd name="connsiteX2" fmla="*/ 1040624 w 2090600"/>
                  <a:gd name="connsiteY2" fmla="*/ 0 h 261613"/>
                  <a:gd name="connsiteX3" fmla="*/ 1996285 w 2090600"/>
                  <a:gd name="connsiteY3" fmla="*/ 69135 h 261613"/>
                  <a:gd name="connsiteX4" fmla="*/ 2050259 w 2090600"/>
                  <a:gd name="connsiteY4" fmla="*/ 261613 h 261613"/>
                  <a:gd name="connsiteX0" fmla="*/ 10511 w 2103652"/>
                  <a:gd name="connsiteY0" fmla="*/ 76027 h 209377"/>
                  <a:gd name="connsiteX1" fmla="*/ 960580 w 2103652"/>
                  <a:gd name="connsiteY1" fmla="*/ 2 h 209377"/>
                  <a:gd name="connsiteX2" fmla="*/ 1040624 w 2103652"/>
                  <a:gd name="connsiteY2" fmla="*/ 0 h 209377"/>
                  <a:gd name="connsiteX3" fmla="*/ 1996285 w 2103652"/>
                  <a:gd name="connsiteY3" fmla="*/ 69135 h 209377"/>
                  <a:gd name="connsiteX4" fmla="*/ 1000923 w 2103652"/>
                  <a:gd name="connsiteY4" fmla="*/ 69135 h 209377"/>
                  <a:gd name="connsiteX5" fmla="*/ 10511 w 2103652"/>
                  <a:gd name="connsiteY5" fmla="*/ 76027 h 209377"/>
                  <a:gd name="connsiteX0" fmla="*/ 10511 w 2103652"/>
                  <a:gd name="connsiteY0" fmla="*/ 209377 h 209377"/>
                  <a:gd name="connsiteX1" fmla="*/ 693880 w 2103652"/>
                  <a:gd name="connsiteY1" fmla="*/ 6352 h 209377"/>
                  <a:gd name="connsiteX2" fmla="*/ 1040624 w 2103652"/>
                  <a:gd name="connsiteY2" fmla="*/ 0 h 209377"/>
                  <a:gd name="connsiteX3" fmla="*/ 1996285 w 2103652"/>
                  <a:gd name="connsiteY3" fmla="*/ 69135 h 209377"/>
                  <a:gd name="connsiteX4" fmla="*/ 2069309 w 2103652"/>
                  <a:gd name="connsiteY4" fmla="*/ 166363 h 209377"/>
                  <a:gd name="connsiteX0" fmla="*/ 10511 w 2122935"/>
                  <a:gd name="connsiteY0" fmla="*/ 76027 h 217163"/>
                  <a:gd name="connsiteX1" fmla="*/ 960580 w 2122935"/>
                  <a:gd name="connsiteY1" fmla="*/ 2 h 217163"/>
                  <a:gd name="connsiteX2" fmla="*/ 1040624 w 2122935"/>
                  <a:gd name="connsiteY2" fmla="*/ 0 h 217163"/>
                  <a:gd name="connsiteX3" fmla="*/ 1996285 w 2122935"/>
                  <a:gd name="connsiteY3" fmla="*/ 69135 h 217163"/>
                  <a:gd name="connsiteX4" fmla="*/ 1000923 w 2122935"/>
                  <a:gd name="connsiteY4" fmla="*/ 69135 h 217163"/>
                  <a:gd name="connsiteX5" fmla="*/ 10511 w 2122935"/>
                  <a:gd name="connsiteY5" fmla="*/ 76027 h 217163"/>
                  <a:gd name="connsiteX0" fmla="*/ 10511 w 2122935"/>
                  <a:gd name="connsiteY0" fmla="*/ 209377 h 217163"/>
                  <a:gd name="connsiteX1" fmla="*/ 693880 w 2122935"/>
                  <a:gd name="connsiteY1" fmla="*/ 6352 h 217163"/>
                  <a:gd name="connsiteX2" fmla="*/ 1040624 w 2122935"/>
                  <a:gd name="connsiteY2" fmla="*/ 0 h 217163"/>
                  <a:gd name="connsiteX3" fmla="*/ 1996285 w 2122935"/>
                  <a:gd name="connsiteY3" fmla="*/ 69135 h 217163"/>
                  <a:gd name="connsiteX4" fmla="*/ 2094709 w 2122935"/>
                  <a:gd name="connsiteY4" fmla="*/ 217163 h 217163"/>
                  <a:gd name="connsiteX0" fmla="*/ 10511 w 2160268"/>
                  <a:gd name="connsiteY0" fmla="*/ 76027 h 255263"/>
                  <a:gd name="connsiteX1" fmla="*/ 960580 w 2160268"/>
                  <a:gd name="connsiteY1" fmla="*/ 2 h 255263"/>
                  <a:gd name="connsiteX2" fmla="*/ 1040624 w 2160268"/>
                  <a:gd name="connsiteY2" fmla="*/ 0 h 255263"/>
                  <a:gd name="connsiteX3" fmla="*/ 1996285 w 2160268"/>
                  <a:gd name="connsiteY3" fmla="*/ 69135 h 255263"/>
                  <a:gd name="connsiteX4" fmla="*/ 1000923 w 2160268"/>
                  <a:gd name="connsiteY4" fmla="*/ 69135 h 255263"/>
                  <a:gd name="connsiteX5" fmla="*/ 10511 w 2160268"/>
                  <a:gd name="connsiteY5" fmla="*/ 76027 h 255263"/>
                  <a:gd name="connsiteX0" fmla="*/ 10511 w 2160268"/>
                  <a:gd name="connsiteY0" fmla="*/ 209377 h 255263"/>
                  <a:gd name="connsiteX1" fmla="*/ 693880 w 2160268"/>
                  <a:gd name="connsiteY1" fmla="*/ 6352 h 255263"/>
                  <a:gd name="connsiteX2" fmla="*/ 1040624 w 2160268"/>
                  <a:gd name="connsiteY2" fmla="*/ 0 h 255263"/>
                  <a:gd name="connsiteX3" fmla="*/ 1996285 w 2160268"/>
                  <a:gd name="connsiteY3" fmla="*/ 69135 h 255263"/>
                  <a:gd name="connsiteX4" fmla="*/ 2139159 w 2160268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255263"/>
                  <a:gd name="connsiteX1" fmla="*/ 960580 w 2139159"/>
                  <a:gd name="connsiteY1" fmla="*/ 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1000923 w 2139159"/>
                  <a:gd name="connsiteY4" fmla="*/ 69135 h 255263"/>
                  <a:gd name="connsiteX5" fmla="*/ 10511 w 2139159"/>
                  <a:gd name="connsiteY5" fmla="*/ 76027 h 255263"/>
                  <a:gd name="connsiteX0" fmla="*/ 10511 w 2139159"/>
                  <a:gd name="connsiteY0" fmla="*/ 209377 h 255263"/>
                  <a:gd name="connsiteX1" fmla="*/ 693880 w 2139159"/>
                  <a:gd name="connsiteY1" fmla="*/ 6352 h 255263"/>
                  <a:gd name="connsiteX2" fmla="*/ 1040624 w 2139159"/>
                  <a:gd name="connsiteY2" fmla="*/ 0 h 255263"/>
                  <a:gd name="connsiteX3" fmla="*/ 1996285 w 2139159"/>
                  <a:gd name="connsiteY3" fmla="*/ 69135 h 255263"/>
                  <a:gd name="connsiteX4" fmla="*/ 2139159 w 2139159"/>
                  <a:gd name="connsiteY4" fmla="*/ 255263 h 255263"/>
                  <a:gd name="connsiteX0" fmla="*/ 10511 w 2139159"/>
                  <a:gd name="connsiteY0" fmla="*/ 76027 h 382631"/>
                  <a:gd name="connsiteX1" fmla="*/ 960580 w 2139159"/>
                  <a:gd name="connsiteY1" fmla="*/ 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1000923 w 2139159"/>
                  <a:gd name="connsiteY4" fmla="*/ 69135 h 382631"/>
                  <a:gd name="connsiteX5" fmla="*/ 10511 w 2139159"/>
                  <a:gd name="connsiteY5" fmla="*/ 76027 h 382631"/>
                  <a:gd name="connsiteX0" fmla="*/ 10511 w 2139159"/>
                  <a:gd name="connsiteY0" fmla="*/ 382631 h 382631"/>
                  <a:gd name="connsiteX1" fmla="*/ 693880 w 2139159"/>
                  <a:gd name="connsiteY1" fmla="*/ 635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2139159 w 2139159"/>
                  <a:gd name="connsiteY4" fmla="*/ 255263 h 382631"/>
                  <a:gd name="connsiteX0" fmla="*/ 5039 w 2133687"/>
                  <a:gd name="connsiteY0" fmla="*/ 76027 h 255263"/>
                  <a:gd name="connsiteX1" fmla="*/ 955108 w 2133687"/>
                  <a:gd name="connsiteY1" fmla="*/ 2 h 255263"/>
                  <a:gd name="connsiteX2" fmla="*/ 1035152 w 2133687"/>
                  <a:gd name="connsiteY2" fmla="*/ 0 h 255263"/>
                  <a:gd name="connsiteX3" fmla="*/ 1990813 w 2133687"/>
                  <a:gd name="connsiteY3" fmla="*/ 69135 h 255263"/>
                  <a:gd name="connsiteX4" fmla="*/ 995451 w 2133687"/>
                  <a:gd name="connsiteY4" fmla="*/ 69135 h 255263"/>
                  <a:gd name="connsiteX5" fmla="*/ 5039 w 2133687"/>
                  <a:gd name="connsiteY5" fmla="*/ 76027 h 255263"/>
                  <a:gd name="connsiteX0" fmla="*/ 43540 w 2133687"/>
                  <a:gd name="connsiteY0" fmla="*/ 199751 h 255263"/>
                  <a:gd name="connsiteX1" fmla="*/ 688408 w 2133687"/>
                  <a:gd name="connsiteY1" fmla="*/ 6352 h 255263"/>
                  <a:gd name="connsiteX2" fmla="*/ 1035152 w 2133687"/>
                  <a:gd name="connsiteY2" fmla="*/ 0 h 255263"/>
                  <a:gd name="connsiteX3" fmla="*/ 1990813 w 2133687"/>
                  <a:gd name="connsiteY3" fmla="*/ 69135 h 255263"/>
                  <a:gd name="connsiteX4" fmla="*/ 2133687 w 2133687"/>
                  <a:gd name="connsiteY4" fmla="*/ 255263 h 255263"/>
                  <a:gd name="connsiteX0" fmla="*/ 10511 w 2139159"/>
                  <a:gd name="connsiteY0" fmla="*/ 76027 h 382631"/>
                  <a:gd name="connsiteX1" fmla="*/ 960580 w 2139159"/>
                  <a:gd name="connsiteY1" fmla="*/ 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1000923 w 2139159"/>
                  <a:gd name="connsiteY4" fmla="*/ 69135 h 382631"/>
                  <a:gd name="connsiteX5" fmla="*/ 10511 w 2139159"/>
                  <a:gd name="connsiteY5" fmla="*/ 76027 h 382631"/>
                  <a:gd name="connsiteX0" fmla="*/ 10511 w 2139159"/>
                  <a:gd name="connsiteY0" fmla="*/ 382631 h 382631"/>
                  <a:gd name="connsiteX1" fmla="*/ 693880 w 2139159"/>
                  <a:gd name="connsiteY1" fmla="*/ 6352 h 382631"/>
                  <a:gd name="connsiteX2" fmla="*/ 1040624 w 2139159"/>
                  <a:gd name="connsiteY2" fmla="*/ 0 h 382631"/>
                  <a:gd name="connsiteX3" fmla="*/ 1996285 w 2139159"/>
                  <a:gd name="connsiteY3" fmla="*/ 69135 h 382631"/>
                  <a:gd name="connsiteX4" fmla="*/ 2139159 w 2139159"/>
                  <a:gd name="connsiteY4" fmla="*/ 255263 h 382631"/>
                  <a:gd name="connsiteX0" fmla="*/ 5039 w 2133687"/>
                  <a:gd name="connsiteY0" fmla="*/ 76027 h 382631"/>
                  <a:gd name="connsiteX1" fmla="*/ 955108 w 2133687"/>
                  <a:gd name="connsiteY1" fmla="*/ 2 h 382631"/>
                  <a:gd name="connsiteX2" fmla="*/ 1035152 w 2133687"/>
                  <a:gd name="connsiteY2" fmla="*/ 0 h 382631"/>
                  <a:gd name="connsiteX3" fmla="*/ 1990813 w 2133687"/>
                  <a:gd name="connsiteY3" fmla="*/ 69135 h 382631"/>
                  <a:gd name="connsiteX4" fmla="*/ 995451 w 2133687"/>
                  <a:gd name="connsiteY4" fmla="*/ 69135 h 382631"/>
                  <a:gd name="connsiteX5" fmla="*/ 5039 w 2133687"/>
                  <a:gd name="connsiteY5" fmla="*/ 76027 h 382631"/>
                  <a:gd name="connsiteX0" fmla="*/ 5039 w 2133687"/>
                  <a:gd name="connsiteY0" fmla="*/ 382631 h 382631"/>
                  <a:gd name="connsiteX1" fmla="*/ 688408 w 2133687"/>
                  <a:gd name="connsiteY1" fmla="*/ 6352 h 382631"/>
                  <a:gd name="connsiteX2" fmla="*/ 1035152 w 2133687"/>
                  <a:gd name="connsiteY2" fmla="*/ 0 h 382631"/>
                  <a:gd name="connsiteX3" fmla="*/ 1990813 w 2133687"/>
                  <a:gd name="connsiteY3" fmla="*/ 69135 h 382631"/>
                  <a:gd name="connsiteX4" fmla="*/ 2133687 w 2133687"/>
                  <a:gd name="connsiteY4" fmla="*/ 255263 h 382631"/>
                  <a:gd name="connsiteX0" fmla="*/ 5039 w 2133687"/>
                  <a:gd name="connsiteY0" fmla="*/ 76027 h 457393"/>
                  <a:gd name="connsiteX1" fmla="*/ 955108 w 2133687"/>
                  <a:gd name="connsiteY1" fmla="*/ 2 h 457393"/>
                  <a:gd name="connsiteX2" fmla="*/ 1035152 w 2133687"/>
                  <a:gd name="connsiteY2" fmla="*/ 0 h 457393"/>
                  <a:gd name="connsiteX3" fmla="*/ 1990813 w 2133687"/>
                  <a:gd name="connsiteY3" fmla="*/ 69135 h 457393"/>
                  <a:gd name="connsiteX4" fmla="*/ 995451 w 2133687"/>
                  <a:gd name="connsiteY4" fmla="*/ 69135 h 457393"/>
                  <a:gd name="connsiteX5" fmla="*/ 5039 w 2133687"/>
                  <a:gd name="connsiteY5" fmla="*/ 76027 h 457393"/>
                  <a:gd name="connsiteX0" fmla="*/ 5039 w 2133687"/>
                  <a:gd name="connsiteY0" fmla="*/ 382631 h 457393"/>
                  <a:gd name="connsiteX1" fmla="*/ 688408 w 2133687"/>
                  <a:gd name="connsiteY1" fmla="*/ 6352 h 457393"/>
                  <a:gd name="connsiteX2" fmla="*/ 1035152 w 2133687"/>
                  <a:gd name="connsiteY2" fmla="*/ 0 h 457393"/>
                  <a:gd name="connsiteX3" fmla="*/ 1990813 w 2133687"/>
                  <a:gd name="connsiteY3" fmla="*/ 69135 h 457393"/>
                  <a:gd name="connsiteX4" fmla="*/ 2133687 w 2133687"/>
                  <a:gd name="connsiteY4" fmla="*/ 457393 h 457393"/>
                  <a:gd name="connsiteX0" fmla="*/ 5039 w 2133687"/>
                  <a:gd name="connsiteY0" fmla="*/ 76027 h 409266"/>
                  <a:gd name="connsiteX1" fmla="*/ 955108 w 2133687"/>
                  <a:gd name="connsiteY1" fmla="*/ 2 h 409266"/>
                  <a:gd name="connsiteX2" fmla="*/ 1035152 w 2133687"/>
                  <a:gd name="connsiteY2" fmla="*/ 0 h 409266"/>
                  <a:gd name="connsiteX3" fmla="*/ 1990813 w 2133687"/>
                  <a:gd name="connsiteY3" fmla="*/ 69135 h 409266"/>
                  <a:gd name="connsiteX4" fmla="*/ 995451 w 2133687"/>
                  <a:gd name="connsiteY4" fmla="*/ 69135 h 409266"/>
                  <a:gd name="connsiteX5" fmla="*/ 5039 w 2133687"/>
                  <a:gd name="connsiteY5" fmla="*/ 76027 h 409266"/>
                  <a:gd name="connsiteX0" fmla="*/ 5039 w 2133687"/>
                  <a:gd name="connsiteY0" fmla="*/ 382631 h 409266"/>
                  <a:gd name="connsiteX1" fmla="*/ 688408 w 2133687"/>
                  <a:gd name="connsiteY1" fmla="*/ 6352 h 409266"/>
                  <a:gd name="connsiteX2" fmla="*/ 1035152 w 2133687"/>
                  <a:gd name="connsiteY2" fmla="*/ 0 h 409266"/>
                  <a:gd name="connsiteX3" fmla="*/ 1990813 w 2133687"/>
                  <a:gd name="connsiteY3" fmla="*/ 69135 h 409266"/>
                  <a:gd name="connsiteX4" fmla="*/ 2133687 w 2133687"/>
                  <a:gd name="connsiteY4" fmla="*/ 409266 h 40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3687" h="409266" stroke="0" extrusionOk="0">
                    <a:moveTo>
                      <a:pt x="5039" y="76027"/>
                    </a:moveTo>
                    <a:cubicBezTo>
                      <a:pt x="-52029" y="36402"/>
                      <a:pt x="382685" y="1616"/>
                      <a:pt x="955108" y="2"/>
                    </a:cubicBezTo>
                    <a:lnTo>
                      <a:pt x="1035152" y="0"/>
                    </a:lnTo>
                    <a:cubicBezTo>
                      <a:pt x="1569005" y="1481"/>
                      <a:pt x="2130513" y="101846"/>
                      <a:pt x="1990813" y="69135"/>
                    </a:cubicBezTo>
                    <a:lnTo>
                      <a:pt x="995451" y="69135"/>
                    </a:lnTo>
                    <a:lnTo>
                      <a:pt x="5039" y="76027"/>
                    </a:lnTo>
                    <a:close/>
                  </a:path>
                  <a:path w="2133687" h="409266" fill="none">
                    <a:moveTo>
                      <a:pt x="5039" y="382631"/>
                    </a:moveTo>
                    <a:cubicBezTo>
                      <a:pt x="63475" y="34998"/>
                      <a:pt x="115985" y="7966"/>
                      <a:pt x="688408" y="6352"/>
                    </a:cubicBezTo>
                    <a:lnTo>
                      <a:pt x="1035152" y="0"/>
                    </a:lnTo>
                    <a:cubicBezTo>
                      <a:pt x="1569005" y="1481"/>
                      <a:pt x="1990813" y="31996"/>
                      <a:pt x="1990813" y="69135"/>
                    </a:cubicBezTo>
                    <a:cubicBezTo>
                      <a:pt x="2096644" y="82045"/>
                      <a:pt x="2098894" y="331331"/>
                      <a:pt x="2133687" y="40926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defTabSz="914400" eaLnBrk="1" hangingPunct="1">
                  <a:defRPr/>
                </a:pPr>
                <a:endParaRPr kumimoji="1"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F544CA-528F-4D91-88CB-6EE5049A3096}"/>
                  </a:ext>
                </a:extLst>
              </p:cNvPr>
              <p:cNvCxnSpPr/>
              <p:nvPr/>
            </p:nvCxnSpPr>
            <p:spPr bwMode="auto">
              <a:xfrm>
                <a:off x="6311122" y="2444300"/>
                <a:ext cx="0" cy="36657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8E7BE4C-6483-4C15-A301-C5386A544DEB}"/>
                  </a:ext>
                </a:extLst>
              </p:cNvPr>
              <p:cNvCxnSpPr/>
              <p:nvPr/>
            </p:nvCxnSpPr>
            <p:spPr bwMode="auto">
              <a:xfrm>
                <a:off x="7254869" y="2444300"/>
                <a:ext cx="0" cy="36657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4FFC80F-8E96-407B-A9EF-7C6C55F81E40}"/>
                  </a:ext>
                </a:extLst>
              </p:cNvPr>
              <p:cNvCxnSpPr/>
              <p:nvPr/>
            </p:nvCxnSpPr>
            <p:spPr bwMode="auto">
              <a:xfrm>
                <a:off x="6311122" y="2628538"/>
                <a:ext cx="943746" cy="0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474" name="TextBox 20">
              <a:extLst>
                <a:ext uri="{FF2B5EF4-FFF2-40B4-BE49-F238E27FC236}">
                  <a16:creationId xmlns:a16="http://schemas.microsoft.com/office/drawing/2014/main" id="{1A418FB2-310E-432D-BC6F-BDFE65138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3289" y="2874963"/>
              <a:ext cx="1795461" cy="515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10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Area of Contact</a:t>
              </a:r>
            </a:p>
          </p:txBody>
        </p:sp>
        <p:grpSp>
          <p:nvGrpSpPr>
            <p:cNvPr id="19475" name="Group 31">
              <a:extLst>
                <a:ext uri="{FF2B5EF4-FFF2-40B4-BE49-F238E27FC236}">
                  <a16:creationId xmlns:a16="http://schemas.microsoft.com/office/drawing/2014/main" id="{EDF6EC64-281A-4E74-B328-90054CCE6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1025" y="3541712"/>
              <a:ext cx="2438400" cy="1866077"/>
              <a:chOff x="5543549" y="3540916"/>
              <a:chExt cx="2439590" cy="1866096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76AAF20F-D043-4B97-B669-9FB4C5C46D08}"/>
                  </a:ext>
                </a:extLst>
              </p:cNvPr>
              <p:cNvSpPr/>
              <p:nvPr/>
            </p:nvSpPr>
            <p:spPr bwMode="auto">
              <a:xfrm>
                <a:off x="5543391" y="4390909"/>
                <a:ext cx="2439906" cy="845169"/>
              </a:xfrm>
              <a:prstGeom prst="arc">
                <a:avLst>
                  <a:gd name="adj1" fmla="val 10814819"/>
                  <a:gd name="adj2" fmla="val 0"/>
                </a:avLst>
              </a:prstGeom>
              <a:noFill/>
              <a:ln w="19050">
                <a:solidFill>
                  <a:schemeClr val="tx1"/>
                </a:solidFill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defTabSz="914400" eaLnBrk="1" hangingPunct="1">
                  <a:defRPr/>
                </a:pPr>
                <a:endParaRPr kumimoji="1"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D9091601-3B75-4DE5-A4C0-99F3528D4A57}"/>
                  </a:ext>
                </a:extLst>
              </p:cNvPr>
              <p:cNvSpPr/>
              <p:nvPr/>
            </p:nvSpPr>
            <p:spPr bwMode="auto">
              <a:xfrm flipV="1">
                <a:off x="5543391" y="3540041"/>
                <a:ext cx="2439906" cy="845169"/>
              </a:xfrm>
              <a:prstGeom prst="arc">
                <a:avLst>
                  <a:gd name="adj1" fmla="val 10814819"/>
                  <a:gd name="adj2" fmla="val 0"/>
                </a:avLst>
              </a:prstGeom>
              <a:noFill/>
              <a:ln w="19050">
                <a:solidFill>
                  <a:schemeClr val="tx1"/>
                </a:solidFill>
              </a:ln>
              <a:effectLst/>
            </p:spPr>
            <p:txBody>
              <a:bodyPr wrap="none" lIns="90000" tIns="46800" rIns="90000" bIns="46800" anchor="ctr"/>
              <a:lstStyle/>
              <a:p>
                <a:pPr algn="ctr" defTabSz="914400" eaLnBrk="1" hangingPunct="1">
                  <a:defRPr/>
                </a:pPr>
                <a:endParaRPr kumimoji="1"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GPｺﾞｼｯｸE" pitchFamily="50" charset="-128"/>
                  <a:ea typeface="HGPｺﾞｼｯｸE" pitchFamily="50" charset="-128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6CBD192-A367-4B83-930D-B2A2C677DE2D}"/>
                  </a:ext>
                </a:extLst>
              </p:cNvPr>
              <p:cNvCxnSpPr/>
              <p:nvPr/>
            </p:nvCxnSpPr>
            <p:spPr bwMode="auto">
              <a:xfrm>
                <a:off x="6533324" y="4459283"/>
                <a:ext cx="0" cy="36655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60AF3E8-0232-4ED2-888F-D0559BF6BEED}"/>
                  </a:ext>
                </a:extLst>
              </p:cNvPr>
              <p:cNvCxnSpPr/>
              <p:nvPr/>
            </p:nvCxnSpPr>
            <p:spPr bwMode="auto">
              <a:xfrm>
                <a:off x="7005408" y="4459283"/>
                <a:ext cx="0" cy="366556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BEEC80D-BF1F-4124-A563-C35DEE2097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35732" y="4641611"/>
                <a:ext cx="469676" cy="0"/>
              </a:xfrm>
              <a:prstGeom prst="straightConnector1">
                <a:avLst/>
              </a:prstGeom>
              <a:ln>
                <a:headEnd type="stealth"/>
                <a:tailEnd type="stealt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8">
                <a:extLst>
                  <a:ext uri="{FF2B5EF4-FFF2-40B4-BE49-F238E27FC236}">
                    <a16:creationId xmlns:a16="http://schemas.microsoft.com/office/drawing/2014/main" id="{CE2A70E0-FC79-4C45-9800-D97A7BE489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6143" y="4890414"/>
                <a:ext cx="1794403" cy="516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altLang="en-US" sz="1050" dirty="0"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rPr>
                  <a:t>Area of Contact</a:t>
                </a: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069EE9A-B4A5-4E00-A2C8-EDD4E3CC0C6F}"/>
                </a:ext>
              </a:extLst>
            </p:cNvPr>
            <p:cNvSpPr/>
            <p:nvPr/>
          </p:nvSpPr>
          <p:spPr>
            <a:xfrm>
              <a:off x="5456238" y="1263650"/>
              <a:ext cx="2847975" cy="372251"/>
            </a:xfrm>
            <a:prstGeom prst="round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Low CRN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987660E-C50B-49D6-9DA1-EF1C42AC753E}"/>
                </a:ext>
              </a:extLst>
            </p:cNvPr>
            <p:cNvSpPr/>
            <p:nvPr/>
          </p:nvSpPr>
          <p:spPr>
            <a:xfrm>
              <a:off x="5458645" y="3421185"/>
              <a:ext cx="2843162" cy="372251"/>
            </a:xfrm>
            <a:prstGeom prst="round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High CRN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AFE1871-2327-4F57-B981-171FF7F0B829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 Lead Crowning level Optimized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69EBE20-5A56-4EB8-AA25-436FE57D1681}"/>
              </a:ext>
            </a:extLst>
          </p:cNvPr>
          <p:cNvSpPr/>
          <p:nvPr/>
        </p:nvSpPr>
        <p:spPr>
          <a:xfrm>
            <a:off x="4491574" y="4003141"/>
            <a:ext cx="4451127" cy="580664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Crowning Target Optimization to be Considered </a:t>
            </a:r>
          </a:p>
        </p:txBody>
      </p:sp>
      <p:pic>
        <p:nvPicPr>
          <p:cNvPr id="19465" name="Picture 3">
            <a:extLst>
              <a:ext uri="{FF2B5EF4-FFF2-40B4-BE49-F238E27FC236}">
                <a16:creationId xmlns:a16="http://schemas.microsoft.com/office/drawing/2014/main" id="{1BCBC6B9-7045-4F25-9BDD-19E4CAD6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849" b="64891"/>
          <a:stretch>
            <a:fillRect/>
          </a:stretch>
        </p:blipFill>
        <p:spPr bwMode="auto">
          <a:xfrm>
            <a:off x="4505325" y="2238030"/>
            <a:ext cx="18780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185A246-EDDC-48DC-BB8C-77D192BB92A2}"/>
              </a:ext>
            </a:extLst>
          </p:cNvPr>
          <p:cNvSpPr/>
          <p:nvPr/>
        </p:nvSpPr>
        <p:spPr>
          <a:xfrm>
            <a:off x="5046663" y="1763367"/>
            <a:ext cx="1033462" cy="37147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1F256BF-0ED3-4057-853E-29BFCC9C92CE}"/>
              </a:ext>
            </a:extLst>
          </p:cNvPr>
          <p:cNvSpPr/>
          <p:nvPr/>
        </p:nvSpPr>
        <p:spPr>
          <a:xfrm>
            <a:off x="5095875" y="2369792"/>
            <a:ext cx="935038" cy="37147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</a:t>
            </a:r>
          </a:p>
        </p:txBody>
      </p:sp>
      <p:pic>
        <p:nvPicPr>
          <p:cNvPr id="19468" name="Picture 3">
            <a:extLst>
              <a:ext uri="{FF2B5EF4-FFF2-40B4-BE49-F238E27FC236}">
                <a16:creationId xmlns:a16="http://schemas.microsoft.com/office/drawing/2014/main" id="{469BCB72-9ED3-470A-8C23-D73A69D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-899"/>
          <a:stretch>
            <a:fillRect/>
          </a:stretch>
        </p:blipFill>
        <p:spPr bwMode="auto">
          <a:xfrm>
            <a:off x="344954" y="1249362"/>
            <a:ext cx="1465898" cy="333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6">
            <a:extLst>
              <a:ext uri="{FF2B5EF4-FFF2-40B4-BE49-F238E27FC236}">
                <a16:creationId xmlns:a16="http://schemas.microsoft.com/office/drawing/2014/main" id="{A5C3BF90-11D8-446B-90F7-F2F2E2F60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3150" y="1249363"/>
            <a:ext cx="1791283" cy="326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AB31065-44AA-468A-B688-54E4D51A490D}"/>
              </a:ext>
            </a:extLst>
          </p:cNvPr>
          <p:cNvSpPr/>
          <p:nvPr/>
        </p:nvSpPr>
        <p:spPr>
          <a:xfrm>
            <a:off x="4757738" y="765453"/>
            <a:ext cx="4254500" cy="312738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CONTACT PATTERN CHECK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58DD8-E5FC-4DF2-B0DF-B0F0691A81A7}"/>
              </a:ext>
            </a:extLst>
          </p:cNvPr>
          <p:cNvSpPr/>
          <p:nvPr/>
        </p:nvSpPr>
        <p:spPr>
          <a:xfrm>
            <a:off x="4648200" y="1476030"/>
            <a:ext cx="2105025" cy="1543050"/>
          </a:xfrm>
          <a:prstGeom prst="rect">
            <a:avLst/>
          </a:prstGeom>
          <a:noFill/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A3E8B5-42DF-4341-A97D-032F16C40C51}"/>
              </a:ext>
            </a:extLst>
          </p:cNvPr>
          <p:cNvSpPr/>
          <p:nvPr/>
        </p:nvSpPr>
        <p:spPr>
          <a:xfrm>
            <a:off x="343368" y="4233863"/>
            <a:ext cx="396899" cy="284592"/>
          </a:xfrm>
          <a:prstGeom prst="roundRect">
            <a:avLst>
              <a:gd name="adj" fmla="val 40072"/>
            </a:avLst>
          </a:prstGeom>
          <a:noFill/>
          <a:ln w="19050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83708E-2E75-4FBB-82B8-E23CC4D52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46220"/>
              </p:ext>
            </p:extLst>
          </p:nvPr>
        </p:nvGraphicFramePr>
        <p:xfrm>
          <a:off x="133350" y="4722635"/>
          <a:ext cx="8878888" cy="1446213"/>
        </p:xfrm>
        <a:graphic>
          <a:graphicData uri="http://schemas.openxmlformats.org/drawingml/2006/table">
            <a:tbl>
              <a:tblPr firstRow="1" bandRow="1"/>
              <a:tblGrid>
                <a:gridCol w="1062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3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8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8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6505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Parameter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100" b="1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Improvement Point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100" b="1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Improvement Action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Target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 err="1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Resp</a:t>
                      </a:r>
                      <a:endParaRPr lang="en-IN" sz="1100" b="1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708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Lead Crowning</a:t>
                      </a:r>
                    </a:p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(CRN)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Gear Counter Crowning Target to be Optimized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9 Point studies to be taken and Soft and Hard Target to be Finalized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20.10.2020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Hubli/Harish/Anoop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Ο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1A92FB-213C-4F0E-B6B9-B71C33AF6F7E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 LEAD AND PROFILE STUDY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FE1871-2327-4F57-B981-171FF7F0B829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LEAD CROWNING FOR ALL LINE IMPROVED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1A92FB-213C-4F0E-B6B9-B71C33AF6F7E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 LEAD AND PROFILE STUDY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C98E59-3025-4C51-AA3D-59C8D171274D}"/>
              </a:ext>
            </a:extLst>
          </p:cNvPr>
          <p:cNvSpPr/>
          <p:nvPr/>
        </p:nvSpPr>
        <p:spPr>
          <a:xfrm>
            <a:off x="100702" y="837398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RESULT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AE5F1B-EF5E-4C4B-A4DA-069EB16A5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1693497"/>
              </p:ext>
            </p:extLst>
          </p:nvPr>
        </p:nvGraphicFramePr>
        <p:xfrm>
          <a:off x="4803746" y="1368200"/>
          <a:ext cx="4239552" cy="2270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グラフ 185">
            <a:extLst>
              <a:ext uri="{FF2B5EF4-FFF2-40B4-BE49-F238E27FC236}">
                <a16:creationId xmlns:a16="http://schemas.microsoft.com/office/drawing/2014/main" id="{F75C91B8-4247-42AE-A22C-F3B9F460D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155141"/>
              </p:ext>
            </p:extLst>
          </p:nvPr>
        </p:nvGraphicFramePr>
        <p:xfrm>
          <a:off x="100702" y="1368200"/>
          <a:ext cx="4372444" cy="2270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1980379-CA70-4AFF-BF84-0ED3520C5BD4}"/>
              </a:ext>
            </a:extLst>
          </p:cNvPr>
          <p:cNvSpPr/>
          <p:nvPr/>
        </p:nvSpPr>
        <p:spPr>
          <a:xfrm>
            <a:off x="1805009" y="3385273"/>
            <a:ext cx="570848" cy="227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E8747E-4CF7-4C13-B256-C76C72C939D4}"/>
              </a:ext>
            </a:extLst>
          </p:cNvPr>
          <p:cNvSpPr/>
          <p:nvPr/>
        </p:nvSpPr>
        <p:spPr>
          <a:xfrm>
            <a:off x="3327697" y="3385273"/>
            <a:ext cx="570848" cy="2271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RH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F989D88-B5C3-42B1-AD9C-A4A66CD95442}"/>
              </a:ext>
            </a:extLst>
          </p:cNvPr>
          <p:cNvSpPr/>
          <p:nvPr/>
        </p:nvSpPr>
        <p:spPr>
          <a:xfrm>
            <a:off x="7257448" y="2218859"/>
            <a:ext cx="1001028" cy="395738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617BF5-D0C6-48D5-9A17-5EC07626A7D1}"/>
              </a:ext>
            </a:extLst>
          </p:cNvPr>
          <p:cNvSpPr/>
          <p:nvPr/>
        </p:nvSpPr>
        <p:spPr>
          <a:xfrm>
            <a:off x="1886552" y="2586213"/>
            <a:ext cx="1843279" cy="419790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5C4FA9-E36E-4FA2-8FB4-A849C76C5503}"/>
              </a:ext>
            </a:extLst>
          </p:cNvPr>
          <p:cNvSpPr/>
          <p:nvPr/>
        </p:nvSpPr>
        <p:spPr>
          <a:xfrm>
            <a:off x="5674166" y="2453620"/>
            <a:ext cx="1229816" cy="395739"/>
          </a:xfrm>
          <a:prstGeom prst="roundRect">
            <a:avLst/>
          </a:prstGeom>
          <a:noFill/>
          <a:ln w="19050">
            <a:solidFill>
              <a:srgbClr val="FFC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42F753-0763-42E9-BDED-57E9D0681436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 bwMode="auto">
          <a:xfrm flipV="1">
            <a:off x="6903982" y="2416728"/>
            <a:ext cx="353466" cy="23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3FF9D3-C780-455D-AE0D-1CE1907F96D3}"/>
              </a:ext>
            </a:extLst>
          </p:cNvPr>
          <p:cNvSpPr txBox="1"/>
          <p:nvPr/>
        </p:nvSpPr>
        <p:spPr>
          <a:xfrm>
            <a:off x="1126606" y="1199232"/>
            <a:ext cx="1927654" cy="274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DE113-B2B2-47AB-98B4-58CA4551766C}"/>
              </a:ext>
            </a:extLst>
          </p:cNvPr>
          <p:cNvSpPr txBox="1"/>
          <p:nvPr/>
        </p:nvSpPr>
        <p:spPr>
          <a:xfrm>
            <a:off x="5689929" y="1208146"/>
            <a:ext cx="1927654" cy="274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After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BEE5B6E-4105-4B0E-9479-4F607AE48B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895904"/>
              </p:ext>
            </p:extLst>
          </p:nvPr>
        </p:nvGraphicFramePr>
        <p:xfrm>
          <a:off x="100702" y="3678283"/>
          <a:ext cx="8942596" cy="2686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54CB7DA1-F6C1-45BC-A573-04A4DE9C3596}"/>
              </a:ext>
            </a:extLst>
          </p:cNvPr>
          <p:cNvGrpSpPr/>
          <p:nvPr/>
        </p:nvGrpSpPr>
        <p:grpSpPr>
          <a:xfrm>
            <a:off x="1341912" y="5593493"/>
            <a:ext cx="6721433" cy="437118"/>
            <a:chOff x="5379648" y="5663983"/>
            <a:chExt cx="3209368" cy="232601"/>
          </a:xfrm>
        </p:grpSpPr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B4C6524B-0AB7-4C63-ADA5-A09966E29AA7}"/>
                </a:ext>
              </a:extLst>
            </p:cNvPr>
            <p:cNvSpPr txBox="1"/>
            <p:nvPr/>
          </p:nvSpPr>
          <p:spPr>
            <a:xfrm>
              <a:off x="5379648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LH</a:t>
              </a:r>
            </a:p>
          </p:txBody>
        </p:sp>
        <p:sp>
          <p:nvSpPr>
            <p:cNvPr id="27" name="TextBox 3">
              <a:extLst>
                <a:ext uri="{FF2B5EF4-FFF2-40B4-BE49-F238E27FC236}">
                  <a16:creationId xmlns:a16="http://schemas.microsoft.com/office/drawing/2014/main" id="{54C7467A-DBD7-4335-88F1-B833C216408A}"/>
                </a:ext>
              </a:extLst>
            </p:cNvPr>
            <p:cNvSpPr txBox="1"/>
            <p:nvPr/>
          </p:nvSpPr>
          <p:spPr>
            <a:xfrm>
              <a:off x="5933223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RH</a:t>
              </a: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41B05D92-50DA-498E-B49C-C1DAC0CB1514}"/>
                </a:ext>
              </a:extLst>
            </p:cNvPr>
            <p:cNvSpPr txBox="1"/>
            <p:nvPr/>
          </p:nvSpPr>
          <p:spPr>
            <a:xfrm>
              <a:off x="6464111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LH</a:t>
              </a:r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BA63C66C-2550-400C-AC6F-994403B4890C}"/>
                </a:ext>
              </a:extLst>
            </p:cNvPr>
            <p:cNvSpPr txBox="1"/>
            <p:nvPr/>
          </p:nvSpPr>
          <p:spPr>
            <a:xfrm>
              <a:off x="7013561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RH</a:t>
              </a:r>
            </a:p>
          </p:txBody>
        </p:sp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0BE7F32E-B519-497A-884F-331D9C065CD1}"/>
                </a:ext>
              </a:extLst>
            </p:cNvPr>
            <p:cNvSpPr txBox="1"/>
            <p:nvPr/>
          </p:nvSpPr>
          <p:spPr>
            <a:xfrm>
              <a:off x="7559803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LH</a:t>
              </a:r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127ABAB2-08D8-46CF-AF23-E463FB2D8ECE}"/>
                </a:ext>
              </a:extLst>
            </p:cNvPr>
            <p:cNvSpPr txBox="1"/>
            <p:nvPr/>
          </p:nvSpPr>
          <p:spPr>
            <a:xfrm>
              <a:off x="8113379" y="5663983"/>
              <a:ext cx="475637" cy="232601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RH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23960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8" name="Chart 52">
            <a:extLst>
              <a:ext uri="{FF2B5EF4-FFF2-40B4-BE49-F238E27FC236}">
                <a16:creationId xmlns:a16="http://schemas.microsoft.com/office/drawing/2014/main" id="{E5405AEB-C7A4-45FC-B04C-8B49A74D1C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963703"/>
              </p:ext>
            </p:extLst>
          </p:nvPr>
        </p:nvGraphicFramePr>
        <p:xfrm>
          <a:off x="73024" y="3276601"/>
          <a:ext cx="4442503" cy="211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" name="Chart" r:id="rId3" imgW="4371211" imgH="2523963" progId="Excel.Chart.8">
                  <p:embed/>
                </p:oleObj>
              </mc:Choice>
              <mc:Fallback>
                <p:oleObj name="Chart" r:id="rId3" imgW="4371211" imgH="2523963" progId="Excel.Chart.8">
                  <p:embed/>
                  <p:pic>
                    <p:nvPicPr>
                      <p:cNvPr id="21508" name="Chart 52">
                        <a:extLst>
                          <a:ext uri="{FF2B5EF4-FFF2-40B4-BE49-F238E27FC236}">
                            <a16:creationId xmlns:a16="http://schemas.microsoft.com/office/drawing/2014/main" id="{E5405AEB-C7A4-45FC-B04C-8B49A74D1CE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4" y="3276601"/>
                        <a:ext cx="4442503" cy="211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76B0C47-1401-4834-97DD-D6E1DDFB9F7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OBD Soft Spec Optimized to bring final OBD to Mean Level.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DBB4950-D86B-443C-99F9-A04A07166AED}"/>
              </a:ext>
            </a:extLst>
          </p:cNvPr>
          <p:cNvSpPr/>
          <p:nvPr/>
        </p:nvSpPr>
        <p:spPr>
          <a:xfrm>
            <a:off x="107950" y="796925"/>
            <a:ext cx="2478088" cy="371475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OBD-Comparison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B6DC2F-65E6-47C6-BFC6-5910D2D868CD}"/>
              </a:ext>
            </a:extLst>
          </p:cNvPr>
          <p:cNvGrpSpPr/>
          <p:nvPr/>
        </p:nvGrpSpPr>
        <p:grpSpPr>
          <a:xfrm>
            <a:off x="4602162" y="1089768"/>
            <a:ext cx="4354513" cy="2194560"/>
            <a:chOff x="4606925" y="1200150"/>
            <a:chExt cx="4354513" cy="2616200"/>
          </a:xfrm>
        </p:grpSpPr>
        <p:graphicFrame>
          <p:nvGraphicFramePr>
            <p:cNvPr id="21507" name="Chart 53">
              <a:extLst>
                <a:ext uri="{FF2B5EF4-FFF2-40B4-BE49-F238E27FC236}">
                  <a16:creationId xmlns:a16="http://schemas.microsoft.com/office/drawing/2014/main" id="{74E18A77-3E92-41F6-B0B4-65157C5EDDB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8986428"/>
                </p:ext>
              </p:extLst>
            </p:nvPr>
          </p:nvGraphicFramePr>
          <p:xfrm>
            <a:off x="4606925" y="1431925"/>
            <a:ext cx="4354513" cy="2384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3" name="Chart" r:id="rId5" imgW="4365114" imgH="2389839" progId="Excel.Chart.8">
                    <p:embed/>
                  </p:oleObj>
                </mc:Choice>
                <mc:Fallback>
                  <p:oleObj name="Chart" r:id="rId5" imgW="4365114" imgH="2389839" progId="Excel.Chart.8">
                    <p:embed/>
                    <p:pic>
                      <p:nvPicPr>
                        <p:cNvPr id="21507" name="Chart 53">
                          <a:extLst>
                            <a:ext uri="{FF2B5EF4-FFF2-40B4-BE49-F238E27FC236}">
                              <a16:creationId xmlns:a16="http://schemas.microsoft.com/office/drawing/2014/main" id="{74E18A77-3E92-41F6-B0B4-65157C5EDDB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6925" y="1431925"/>
                          <a:ext cx="4354513" cy="2384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544102-4673-45FF-B75D-5EC9428DB731}"/>
                </a:ext>
              </a:extLst>
            </p:cNvPr>
            <p:cNvSpPr/>
            <p:nvPr/>
          </p:nvSpPr>
          <p:spPr>
            <a:xfrm>
              <a:off x="6662738" y="2603500"/>
              <a:ext cx="144462" cy="471488"/>
            </a:xfrm>
            <a:prstGeom prst="roundRect">
              <a:avLst>
                <a:gd name="adj" fmla="val 50000"/>
              </a:avLst>
            </a:prstGeom>
            <a:no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73AC80B-26A6-448D-9C57-C2C01B4112F4}"/>
                </a:ext>
              </a:extLst>
            </p:cNvPr>
            <p:cNvSpPr/>
            <p:nvPr/>
          </p:nvSpPr>
          <p:spPr>
            <a:xfrm>
              <a:off x="7937500" y="2511425"/>
              <a:ext cx="144463" cy="471488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00B05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B17703E-4D37-491E-B453-4EC7BC7837A1}"/>
                </a:ext>
              </a:extLst>
            </p:cNvPr>
            <p:cNvSpPr/>
            <p:nvPr/>
          </p:nvSpPr>
          <p:spPr>
            <a:xfrm>
              <a:off x="7942263" y="1936750"/>
              <a:ext cx="144462" cy="471488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C4A5CB1-4614-41F5-B291-BA9EC1A4F0C6}"/>
                </a:ext>
              </a:extLst>
            </p:cNvPr>
            <p:cNvCxnSpPr>
              <a:stCxn id="3" idx="3"/>
              <a:endCxn id="38" idx="1"/>
            </p:cNvCxnSpPr>
            <p:nvPr/>
          </p:nvCxnSpPr>
          <p:spPr bwMode="auto">
            <a:xfrm flipV="1">
              <a:off x="6807200" y="2171700"/>
              <a:ext cx="1135063" cy="668338"/>
            </a:xfrm>
            <a:prstGeom prst="straightConnector1">
              <a:avLst/>
            </a:prstGeom>
            <a:ln w="127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0B46EE1-7C36-4FF0-B3EF-53CDF70F0015}"/>
                </a:ext>
              </a:extLst>
            </p:cNvPr>
            <p:cNvCxnSpPr>
              <a:cxnSpLocks/>
              <a:stCxn id="3" idx="3"/>
              <a:endCxn id="37" idx="1"/>
            </p:cNvCxnSpPr>
            <p:nvPr/>
          </p:nvCxnSpPr>
          <p:spPr bwMode="auto">
            <a:xfrm flipV="1">
              <a:off x="6807200" y="2746375"/>
              <a:ext cx="1130300" cy="93663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5BC6DAA-1EC6-4FDC-921E-8DF33841AB24}"/>
                </a:ext>
              </a:extLst>
            </p:cNvPr>
            <p:cNvSpPr/>
            <p:nvPr/>
          </p:nvSpPr>
          <p:spPr>
            <a:xfrm>
              <a:off x="6318250" y="1200150"/>
              <a:ext cx="1593850" cy="254000"/>
            </a:xfrm>
            <a:prstGeom prst="roundRect">
              <a:avLst/>
            </a:pr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Gear Counter</a:t>
              </a:r>
            </a:p>
          </p:txBody>
        </p:sp>
      </p:grpSp>
      <p:sp>
        <p:nvSpPr>
          <p:cNvPr id="21518" name="TextBox 55">
            <a:extLst>
              <a:ext uri="{FF2B5EF4-FFF2-40B4-BE49-F238E27FC236}">
                <a16:creationId xmlns:a16="http://schemas.microsoft.com/office/drawing/2014/main" id="{37E7F4AD-893D-4C7F-831A-266D51CE5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2188" y="1482725"/>
            <a:ext cx="384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6600"/>
                </a:solidFill>
                <a:latin typeface="Verdana" panose="020B0604030504040204" pitchFamily="34" charset="0"/>
              </a:rPr>
              <a:t>∆</a:t>
            </a:r>
            <a:endParaRPr lang="en-US" altLang="en-US" b="1">
              <a:solidFill>
                <a:srgbClr val="FF6600"/>
              </a:solidFill>
            </a:endParaRPr>
          </a:p>
        </p:txBody>
      </p:sp>
      <p:sp>
        <p:nvSpPr>
          <p:cNvPr id="21520" name="TextBox 57">
            <a:extLst>
              <a:ext uri="{FF2B5EF4-FFF2-40B4-BE49-F238E27FC236}">
                <a16:creationId xmlns:a16="http://schemas.microsoft.com/office/drawing/2014/main" id="{3039A130-4FB7-4EDD-81E7-C2FF24F4D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2338" y="5213742"/>
            <a:ext cx="384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l-GR" altLang="en-US" b="1">
                <a:solidFill>
                  <a:srgbClr val="00B050"/>
                </a:solidFill>
                <a:latin typeface="Calibri" panose="020F0502020204030204" pitchFamily="34" charset="0"/>
              </a:rPr>
              <a:t>Ο</a:t>
            </a:r>
            <a:endParaRPr lang="en-US" altLang="en-US" b="1">
              <a:solidFill>
                <a:srgbClr val="00B050"/>
              </a:solidFill>
            </a:endParaRPr>
          </a:p>
        </p:txBody>
      </p:sp>
      <p:sp>
        <p:nvSpPr>
          <p:cNvPr id="21521" name="TextBox 58">
            <a:extLst>
              <a:ext uri="{FF2B5EF4-FFF2-40B4-BE49-F238E27FC236}">
                <a16:creationId xmlns:a16="http://schemas.microsoft.com/office/drawing/2014/main" id="{A5841C4B-DFD7-429C-B682-DD8681434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913" y="5213742"/>
            <a:ext cx="384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FF6600"/>
                </a:solidFill>
                <a:latin typeface="Verdana" panose="020B0604030504040204" pitchFamily="34" charset="0"/>
              </a:rPr>
              <a:t>∆</a:t>
            </a:r>
            <a:endParaRPr lang="en-US" altLang="en-US" b="1">
              <a:solidFill>
                <a:srgbClr val="FF6600"/>
              </a:solidFill>
            </a:endParaRPr>
          </a:p>
        </p:txBody>
      </p:sp>
      <p:sp>
        <p:nvSpPr>
          <p:cNvPr id="21522" name="TextBox 13">
            <a:extLst>
              <a:ext uri="{FF2B5EF4-FFF2-40B4-BE49-F238E27FC236}">
                <a16:creationId xmlns:a16="http://schemas.microsoft.com/office/drawing/2014/main" id="{A916244A-897F-4E03-A419-0A278E9EB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001" y="5261367"/>
            <a:ext cx="733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OK</a:t>
            </a:r>
          </a:p>
        </p:txBody>
      </p:sp>
      <p:sp>
        <p:nvSpPr>
          <p:cNvPr id="21523" name="TextBox 60">
            <a:extLst>
              <a:ext uri="{FF2B5EF4-FFF2-40B4-BE49-F238E27FC236}">
                <a16:creationId xmlns:a16="http://schemas.microsoft.com/office/drawing/2014/main" id="{A67ADB75-FFC4-4729-9F3B-574A617C5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038" y="5261367"/>
            <a:ext cx="21891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Improvement Required</a:t>
            </a:r>
          </a:p>
        </p:txBody>
      </p:sp>
      <p:graphicFrame>
        <p:nvGraphicFramePr>
          <p:cNvPr id="21524" name="Chart 51">
            <a:extLst>
              <a:ext uri="{FF2B5EF4-FFF2-40B4-BE49-F238E27FC236}">
                <a16:creationId xmlns:a16="http://schemas.microsoft.com/office/drawing/2014/main" id="{F4B7B4A3-0F1A-44B2-B848-5D36425FF0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7058951"/>
              </p:ext>
            </p:extLst>
          </p:nvPr>
        </p:nvGraphicFramePr>
        <p:xfrm>
          <a:off x="61913" y="1275020"/>
          <a:ext cx="4475163" cy="2035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Chart" r:id="rId7" imgW="4352976" imgH="2390848" progId="Excel.Chart.8">
                  <p:embed/>
                </p:oleObj>
              </mc:Choice>
              <mc:Fallback>
                <p:oleObj name="Chart" r:id="rId7" imgW="4352976" imgH="2390848" progId="Excel.Chart.8">
                  <p:embed/>
                  <p:pic>
                    <p:nvPicPr>
                      <p:cNvPr id="21524" name="Chart 51">
                        <a:extLst>
                          <a:ext uri="{FF2B5EF4-FFF2-40B4-BE49-F238E27FC236}">
                            <a16:creationId xmlns:a16="http://schemas.microsoft.com/office/drawing/2014/main" id="{F4B7B4A3-0F1A-44B2-B848-5D36425FF0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3" y="1275020"/>
                        <a:ext cx="4475163" cy="20351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B8695AC-30B4-4811-B199-1BDEE7538FF6}"/>
              </a:ext>
            </a:extLst>
          </p:cNvPr>
          <p:cNvGrpSpPr/>
          <p:nvPr/>
        </p:nvGrpSpPr>
        <p:grpSpPr>
          <a:xfrm>
            <a:off x="4605733" y="3310196"/>
            <a:ext cx="4393407" cy="2000139"/>
            <a:chOff x="4572793" y="3419036"/>
            <a:chExt cx="4393407" cy="2513012"/>
          </a:xfrm>
        </p:grpSpPr>
        <p:graphicFrame>
          <p:nvGraphicFramePr>
            <p:cNvPr id="21506" name="Chart 54">
              <a:extLst>
                <a:ext uri="{FF2B5EF4-FFF2-40B4-BE49-F238E27FC236}">
                  <a16:creationId xmlns:a16="http://schemas.microsoft.com/office/drawing/2014/main" id="{E7B20B21-F4A6-47BA-A077-16432D4E199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3815313"/>
                </p:ext>
              </p:extLst>
            </p:nvPr>
          </p:nvGraphicFramePr>
          <p:xfrm>
            <a:off x="4572793" y="3419036"/>
            <a:ext cx="4352925" cy="2513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5" name="Chart" r:id="rId9" imgW="4359018" imgH="2517866" progId="Excel.Chart.8">
                    <p:embed/>
                  </p:oleObj>
                </mc:Choice>
                <mc:Fallback>
                  <p:oleObj name="Chart" r:id="rId9" imgW="4359018" imgH="2517866" progId="Excel.Chart.8">
                    <p:embed/>
                    <p:pic>
                      <p:nvPicPr>
                        <p:cNvPr id="21506" name="Chart 54">
                          <a:extLst>
                            <a:ext uri="{FF2B5EF4-FFF2-40B4-BE49-F238E27FC236}">
                              <a16:creationId xmlns:a16="http://schemas.microsoft.com/office/drawing/2014/main" id="{E7B20B21-F4A6-47BA-A077-16432D4E1998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793" y="3419036"/>
                          <a:ext cx="4352925" cy="2513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9" name="TextBox 56">
              <a:extLst>
                <a:ext uri="{FF2B5EF4-FFF2-40B4-BE49-F238E27FC236}">
                  <a16:creationId xmlns:a16="http://schemas.microsoft.com/office/drawing/2014/main" id="{AB911E11-1D2D-4FC4-BE4C-291A16B1A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0438" y="3902075"/>
              <a:ext cx="3857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1">
                  <a:solidFill>
                    <a:srgbClr val="FF6600"/>
                  </a:solidFill>
                  <a:latin typeface="Verdana" panose="020B0604030504040204" pitchFamily="34" charset="0"/>
                </a:rPr>
                <a:t>∆</a:t>
              </a:r>
              <a:endParaRPr lang="en-US" altLang="en-US" b="1">
                <a:solidFill>
                  <a:srgbClr val="FF6600"/>
                </a:solidFill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144CA8F-CB52-40C8-9AB1-D35995D665EA}"/>
                </a:ext>
              </a:extLst>
            </p:cNvPr>
            <p:cNvSpPr/>
            <p:nvPr/>
          </p:nvSpPr>
          <p:spPr>
            <a:xfrm>
              <a:off x="6625035" y="4613275"/>
              <a:ext cx="144463" cy="471487"/>
            </a:xfrm>
            <a:prstGeom prst="roundRect">
              <a:avLst>
                <a:gd name="adj" fmla="val 50000"/>
              </a:avLst>
            </a:prstGeom>
            <a:noFill/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0FC721D-6E8B-4C64-9EED-5FFB7F121442}"/>
                </a:ext>
              </a:extLst>
            </p:cNvPr>
            <p:cNvSpPr/>
            <p:nvPr/>
          </p:nvSpPr>
          <p:spPr>
            <a:xfrm>
              <a:off x="7941244" y="4702490"/>
              <a:ext cx="144462" cy="471487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00B05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22AB831C-CBC6-46AA-9581-55E9828E1B0D}"/>
                </a:ext>
              </a:extLst>
            </p:cNvPr>
            <p:cNvSpPr/>
            <p:nvPr/>
          </p:nvSpPr>
          <p:spPr>
            <a:xfrm>
              <a:off x="7941244" y="4071389"/>
              <a:ext cx="144463" cy="471487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5B4F648-3319-44D9-98FD-59AFCC37587E}"/>
                </a:ext>
              </a:extLst>
            </p:cNvPr>
            <p:cNvCxnSpPr>
              <a:stCxn id="56" idx="3"/>
              <a:endCxn id="58" idx="1"/>
            </p:cNvCxnSpPr>
            <p:nvPr/>
          </p:nvCxnSpPr>
          <p:spPr bwMode="auto">
            <a:xfrm flipV="1">
              <a:off x="6769498" y="4307133"/>
              <a:ext cx="1171746" cy="541886"/>
            </a:xfrm>
            <a:prstGeom prst="straightConnector1">
              <a:avLst/>
            </a:prstGeom>
            <a:ln w="12700">
              <a:solidFill>
                <a:srgbClr val="FFC000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DE340A4-97FF-4522-81CA-8E9E3E69E5C1}"/>
                </a:ext>
              </a:extLst>
            </p:cNvPr>
            <p:cNvCxnSpPr>
              <a:cxnSpLocks/>
              <a:endCxn id="57" idx="1"/>
            </p:cNvCxnSpPr>
            <p:nvPr/>
          </p:nvCxnSpPr>
          <p:spPr bwMode="auto">
            <a:xfrm flipV="1">
              <a:off x="6777434" y="4938235"/>
              <a:ext cx="1163810" cy="21407"/>
            </a:xfrm>
            <a:prstGeom prst="straightConnector1">
              <a:avLst/>
            </a:prstGeom>
            <a:ln w="12700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C79FC5-2C62-4F5C-8471-C82CC83A0B6E}"/>
              </a:ext>
            </a:extLst>
          </p:cNvPr>
          <p:cNvSpPr/>
          <p:nvPr/>
        </p:nvSpPr>
        <p:spPr>
          <a:xfrm>
            <a:off x="1502569" y="1200150"/>
            <a:ext cx="1593850" cy="254000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C849B8-6496-46DD-A01E-5039D64D1448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 OBD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96A918A-B050-4875-A6B2-F0A9EC0EC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723052"/>
              </p:ext>
            </p:extLst>
          </p:nvPr>
        </p:nvGraphicFramePr>
        <p:xfrm>
          <a:off x="170655" y="5502789"/>
          <a:ext cx="8863014" cy="938920"/>
        </p:xfrm>
        <a:graphic>
          <a:graphicData uri="http://schemas.openxmlformats.org/drawingml/2006/table">
            <a:tbl>
              <a:tblPr firstRow="1" bandRow="1"/>
              <a:tblGrid>
                <a:gridCol w="1060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8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7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8991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Parameter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Scope for Improvement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Action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Target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 err="1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Resp</a:t>
                      </a:r>
                      <a:endParaRPr lang="en-IN" sz="11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Status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929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OBD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 eaLnBrk="1" hangingPunct="1">
                        <a:defRPr/>
                      </a:pPr>
                      <a:r>
                        <a:rPr kumimoji="1" lang="en-US" sz="11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Gear Counter OBD Maintained Mean to USL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Soft Spec Optimized to Achieve Mean Level.</a:t>
                      </a:r>
                    </a:p>
                    <a:p>
                      <a:pPr algn="l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(At all lines Implemented)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30.10.2020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Narendra/Anoop/Hubli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100" dirty="0">
                          <a:latin typeface="Calibri" panose="020F0502020204030204" pitchFamily="34" charset="0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Ο</a:t>
                      </a:r>
                      <a:endParaRPr lang="en-IN" sz="1100" dirty="0"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FE1871-2327-4F57-B981-171FF7F0B829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en-US" sz="16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1A92FB-213C-4F0E-B6B9-B71C33AF6F7E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2- OBD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C98E59-3025-4C51-AA3D-59C8D171274D}"/>
              </a:ext>
            </a:extLst>
          </p:cNvPr>
          <p:cNvSpPr/>
          <p:nvPr/>
        </p:nvSpPr>
        <p:spPr>
          <a:xfrm>
            <a:off x="100702" y="837398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RESULT</a:t>
            </a:r>
          </a:p>
        </p:txBody>
      </p:sp>
      <p:graphicFrame>
        <p:nvGraphicFramePr>
          <p:cNvPr id="6" name="Chart 54">
            <a:extLst>
              <a:ext uri="{FF2B5EF4-FFF2-40B4-BE49-F238E27FC236}">
                <a16:creationId xmlns:a16="http://schemas.microsoft.com/office/drawing/2014/main" id="{05452AA7-C578-4C09-9599-F2515621C7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075489"/>
              </p:ext>
            </p:extLst>
          </p:nvPr>
        </p:nvGraphicFramePr>
        <p:xfrm>
          <a:off x="100702" y="1458337"/>
          <a:ext cx="3979462" cy="255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Chart" r:id="rId3" imgW="4359018" imgH="2517866" progId="Excel.Chart.8">
                  <p:embed/>
                </p:oleObj>
              </mc:Choice>
              <mc:Fallback>
                <p:oleObj name="Chart" r:id="rId3" imgW="4359018" imgH="2517866" progId="Excel.Chart.8">
                  <p:embed/>
                  <p:pic>
                    <p:nvPicPr>
                      <p:cNvPr id="21506" name="Chart 54">
                        <a:extLst>
                          <a:ext uri="{FF2B5EF4-FFF2-40B4-BE49-F238E27FC236}">
                            <a16:creationId xmlns:a16="http://schemas.microsoft.com/office/drawing/2014/main" id="{E7B20B21-F4A6-47BA-A077-16432D4E19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02" y="1458337"/>
                        <a:ext cx="3979462" cy="255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23133D6-FA6F-4FC5-8595-BC5FC5EA2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225703"/>
              </p:ext>
            </p:extLst>
          </p:nvPr>
        </p:nvGraphicFramePr>
        <p:xfrm>
          <a:off x="4664025" y="1514872"/>
          <a:ext cx="3979462" cy="2429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E25546D-38A7-4651-9849-CB7488C02004}"/>
              </a:ext>
            </a:extLst>
          </p:cNvPr>
          <p:cNvSpPr txBox="1"/>
          <p:nvPr/>
        </p:nvSpPr>
        <p:spPr>
          <a:xfrm>
            <a:off x="5511113" y="3529686"/>
            <a:ext cx="75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Soft Spec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AC69E0-0CB2-4A62-BA0B-1F9951833D32}"/>
              </a:ext>
            </a:extLst>
          </p:cNvPr>
          <p:cNvSpPr txBox="1"/>
          <p:nvPr/>
        </p:nvSpPr>
        <p:spPr>
          <a:xfrm>
            <a:off x="6094974" y="3529686"/>
            <a:ext cx="75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Soft Actual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EA6AC-AD96-4361-8693-F5A817A7E517}"/>
              </a:ext>
            </a:extLst>
          </p:cNvPr>
          <p:cNvSpPr txBox="1"/>
          <p:nvPr/>
        </p:nvSpPr>
        <p:spPr>
          <a:xfrm>
            <a:off x="6735082" y="3580712"/>
            <a:ext cx="75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Final Spec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87038-197C-4C63-A5C4-918C8216377F}"/>
              </a:ext>
            </a:extLst>
          </p:cNvPr>
          <p:cNvSpPr txBox="1"/>
          <p:nvPr/>
        </p:nvSpPr>
        <p:spPr>
          <a:xfrm>
            <a:off x="7423983" y="3580712"/>
            <a:ext cx="7537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Final Actual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D5A60-07B7-4803-9478-0F588E844E8D}"/>
              </a:ext>
            </a:extLst>
          </p:cNvPr>
          <p:cNvSpPr txBox="1"/>
          <p:nvPr/>
        </p:nvSpPr>
        <p:spPr>
          <a:xfrm>
            <a:off x="1126606" y="1210716"/>
            <a:ext cx="1927654" cy="274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6320C8-3858-4131-A407-AA2FB0739CEF}"/>
              </a:ext>
            </a:extLst>
          </p:cNvPr>
          <p:cNvSpPr txBox="1"/>
          <p:nvPr/>
        </p:nvSpPr>
        <p:spPr>
          <a:xfrm>
            <a:off x="5689929" y="1219630"/>
            <a:ext cx="1927654" cy="2743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After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D58573F4-C579-4999-9B4E-EEC2C5A5FA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277371"/>
              </p:ext>
            </p:extLst>
          </p:nvPr>
        </p:nvGraphicFramePr>
        <p:xfrm>
          <a:off x="190005" y="4062625"/>
          <a:ext cx="8453482" cy="237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1957976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テキスト ボックス 9">
            <a:extLst>
              <a:ext uri="{FF2B5EF4-FFF2-40B4-BE49-F238E27FC236}">
                <a16:creationId xmlns:a16="http://schemas.microsoft.com/office/drawing/2014/main" id="{32E248C5-7845-48FF-8888-3B3E4B19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6069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K0PA-Mission Noise</a:t>
            </a:r>
          </a:p>
        </p:txBody>
      </p:sp>
      <p:sp>
        <p:nvSpPr>
          <p:cNvPr id="7171" name="Text Box 5">
            <a:extLst>
              <a:ext uri="{FF2B5EF4-FFF2-40B4-BE49-F238E27FC236}">
                <a16:creationId xmlns:a16="http://schemas.microsoft.com/office/drawing/2014/main" id="{95727BD7-85E3-4466-A2F9-1B571AEED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38" y="5300663"/>
            <a:ext cx="24685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Date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：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2020/</a:t>
            </a:r>
            <a:r>
              <a:rPr lang="en-US" altLang="ja-JP" sz="1400" b="1" dirty="0">
                <a:solidFill>
                  <a:srgbClr val="00000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Dec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/10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7172" name="Text Box 6">
            <a:extLst>
              <a:ext uri="{FF2B5EF4-FFF2-40B4-BE49-F238E27FC236}">
                <a16:creationId xmlns:a16="http://schemas.microsoft.com/office/drawing/2014/main" id="{7075A5B0-9BFD-41AF-8D8D-EF182E6F8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5553075"/>
            <a:ext cx="39243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Reported</a:t>
            </a:r>
            <a:r>
              <a:rPr kumimoji="1" lang="ja-JP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： </a:t>
            </a:r>
            <a:r>
              <a:rPr kumimoji="1" lang="en-US" altLang="ja-JP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Musashi Auto Parts India Pvt. Ltd</a:t>
            </a:r>
            <a:endParaRPr kumimoji="1" lang="ja-JP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grpSp>
        <p:nvGrpSpPr>
          <p:cNvPr id="7173" name="Group 14">
            <a:extLst>
              <a:ext uri="{FF2B5EF4-FFF2-40B4-BE49-F238E27FC236}">
                <a16:creationId xmlns:a16="http://schemas.microsoft.com/office/drawing/2014/main" id="{22BA842F-D715-4A44-ACBB-1E9C178EE07A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5892800"/>
            <a:ext cx="3671887" cy="849313"/>
            <a:chOff x="3832" y="3560"/>
            <a:chExt cx="1768" cy="535"/>
          </a:xfrm>
        </p:grpSpPr>
        <p:sp>
          <p:nvSpPr>
            <p:cNvPr id="7247" name="Rectangle 15">
              <a:extLst>
                <a:ext uri="{FF2B5EF4-FFF2-40B4-BE49-F238E27FC236}">
                  <a16:creationId xmlns:a16="http://schemas.microsoft.com/office/drawing/2014/main" id="{46DBD624-1FCF-4301-812A-B0F887B3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752"/>
              <a:ext cx="1768" cy="33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7248" name="Rectangle 16">
              <a:extLst>
                <a:ext uri="{FF2B5EF4-FFF2-40B4-BE49-F238E27FC236}">
                  <a16:creationId xmlns:a16="http://schemas.microsoft.com/office/drawing/2014/main" id="{9A9C9233-BEA4-4003-A36D-D2B96BA67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" y="3560"/>
              <a:ext cx="1768" cy="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7249" name="Line 17">
              <a:extLst>
                <a:ext uri="{FF2B5EF4-FFF2-40B4-BE49-F238E27FC236}">
                  <a16:creationId xmlns:a16="http://schemas.microsoft.com/office/drawing/2014/main" id="{27C61B35-E40D-4CAE-8509-A41D4AF134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03" y="3560"/>
              <a:ext cx="1" cy="53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7250" name="Line 18">
              <a:extLst>
                <a:ext uri="{FF2B5EF4-FFF2-40B4-BE49-F238E27FC236}">
                  <a16:creationId xmlns:a16="http://schemas.microsoft.com/office/drawing/2014/main" id="{FD37E943-C83A-452B-9A38-BCDAA5F62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1" y="3560"/>
              <a:ext cx="7" cy="5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7251" name="Text Box 19">
              <a:extLst>
                <a:ext uri="{FF2B5EF4-FFF2-40B4-BE49-F238E27FC236}">
                  <a16:creationId xmlns:a16="http://schemas.microsoft.com/office/drawing/2014/main" id="{08400380-34F6-43EC-A173-17850C5E5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" y="3560"/>
              <a:ext cx="5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Approval</a:t>
              </a: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7252" name="Text Box 20">
              <a:extLst>
                <a:ext uri="{FF2B5EF4-FFF2-40B4-BE49-F238E27FC236}">
                  <a16:creationId xmlns:a16="http://schemas.microsoft.com/office/drawing/2014/main" id="{095B0237-9CB8-48BE-823E-3FCDE8727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4" y="3560"/>
              <a:ext cx="62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Check</a:t>
              </a: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  <p:sp>
          <p:nvSpPr>
            <p:cNvPr id="7253" name="Text Box 21">
              <a:extLst>
                <a:ext uri="{FF2B5EF4-FFF2-40B4-BE49-F238E27FC236}">
                  <a16:creationId xmlns:a16="http://schemas.microsoft.com/office/drawing/2014/main" id="{292FF1EA-29E1-4B08-94C8-12FD411B6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0" y="3560"/>
              <a:ext cx="4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34" charset="-128"/>
                  <a:ea typeface="Meiryo UI" panose="020B0604030504040204" pitchFamily="34" charset="-128"/>
                  <a:cs typeface="+mn-cs"/>
                </a:rPr>
                <a:t>Issued</a:t>
              </a: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endParaRPr>
            </a:p>
          </p:txBody>
        </p:sp>
      </p:grpSp>
      <p:sp>
        <p:nvSpPr>
          <p:cNvPr id="7174" name="Text Box 108">
            <a:extLst>
              <a:ext uri="{FF2B5EF4-FFF2-40B4-BE49-F238E27FC236}">
                <a16:creationId xmlns:a16="http://schemas.microsoft.com/office/drawing/2014/main" id="{09350FD1-4FE8-4DF5-815C-F3F5F059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87616"/>
            <a:ext cx="91440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Subject</a:t>
            </a: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 ：</a:t>
            </a:r>
            <a:r>
              <a:rPr kumimoji="1" lang="en-IN" altLang="ja-JP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- NOISE REPORTED AT HMSI</a:t>
            </a:r>
            <a:endParaRPr kumimoji="1" lang="ja-JP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4E069BF4-C2F1-483E-92B1-31137BEED510}"/>
              </a:ext>
            </a:extLst>
          </p:cNvPr>
          <p:cNvSpPr/>
          <p:nvPr/>
        </p:nvSpPr>
        <p:spPr>
          <a:xfrm>
            <a:off x="7648062" y="6263481"/>
            <a:ext cx="1155700" cy="37623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Anoop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7177" name="テキスト ボックス 1">
            <a:extLst>
              <a:ext uri="{FF2B5EF4-FFF2-40B4-BE49-F238E27FC236}">
                <a16:creationId xmlns:a16="http://schemas.microsoft.com/office/drawing/2014/main" id="{DB16CC92-9E9E-4F3E-B41F-FD28327F0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188" y="6349127"/>
            <a:ext cx="136593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Satoshi/Prashanth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sp>
        <p:nvSpPr>
          <p:cNvPr id="7178" name="テキスト ボックス 2">
            <a:extLst>
              <a:ext uri="{FF2B5EF4-FFF2-40B4-BE49-F238E27FC236}">
                <a16:creationId xmlns:a16="http://schemas.microsoft.com/office/drawing/2014/main" id="{E155FF6E-7E0C-49DF-87C3-6CA300B60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0175" y="6313099"/>
            <a:ext cx="1241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IN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34" charset="-128"/>
                <a:ea typeface="Meiryo UI" panose="020B0604030504040204" pitchFamily="34" charset="-128"/>
                <a:cs typeface="+mn-cs"/>
              </a:rPr>
              <a:t>Umasankar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 panose="020B0604030504040204" pitchFamily="34" charset="-128"/>
              <a:ea typeface="Meiryo UI" panose="020B0604030504040204" pitchFamily="34" charset="-128"/>
              <a:cs typeface="+mn-cs"/>
            </a:endParaRPr>
          </a:p>
        </p:txBody>
      </p:sp>
      <p:graphicFrame>
        <p:nvGraphicFramePr>
          <p:cNvPr id="21" name="Group 132">
            <a:extLst>
              <a:ext uri="{FF2B5EF4-FFF2-40B4-BE49-F238E27FC236}">
                <a16:creationId xmlns:a16="http://schemas.microsoft.com/office/drawing/2014/main" id="{AA50859A-9D56-4BEB-8D8A-19E446153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402579"/>
              </p:ext>
            </p:extLst>
          </p:nvPr>
        </p:nvGraphicFramePr>
        <p:xfrm>
          <a:off x="168275" y="1235676"/>
          <a:ext cx="4838700" cy="5521284"/>
        </p:xfrm>
        <a:graphic>
          <a:graphicData uri="http://schemas.openxmlformats.org/drawingml/2006/table">
            <a:tbl>
              <a:tblPr/>
              <a:tblGrid>
                <a:gridCol w="34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001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■Contents of report 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59" marB="4575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4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ja-JP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Contents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Page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Cum Time Sec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Problem and Primary Causes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  <a:endParaRPr kumimoji="1" lang="ja-JP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857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Case 1.Teeth Damage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4~7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8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Case 2.OBD, Lead and Profile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Lead and Profile Study and Optimization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9~11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</a:t>
                      </a: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OBD Study and Optimization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12~13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1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Recent N2 Noise parts report</a:t>
                      </a:r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14</a:t>
                      </a:r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7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2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ja-JP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IN" altLang="ja-JP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Total</a:t>
                      </a:r>
                      <a:endParaRPr kumimoji="1" lang="ja-JP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220 Sec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373" marR="84373" marT="45787" marB="4578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FE187F-E3AE-42ED-8F8C-89D316EDA7FF}"/>
              </a:ext>
            </a:extLst>
          </p:cNvPr>
          <p:cNvCxnSpPr>
            <a:cxnSpLocks/>
          </p:cNvCxnSpPr>
          <p:nvPr/>
        </p:nvCxnSpPr>
        <p:spPr bwMode="auto">
          <a:xfrm>
            <a:off x="6379790" y="4057218"/>
            <a:ext cx="451316" cy="364175"/>
          </a:xfrm>
          <a:prstGeom prst="straightConnector1">
            <a:avLst/>
          </a:prstGeom>
          <a:solidFill>
            <a:srgbClr val="808080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AFD65EC-7F7B-46EC-9875-D4F81921CC57}"/>
              </a:ext>
            </a:extLst>
          </p:cNvPr>
          <p:cNvSpPr/>
          <p:nvPr/>
        </p:nvSpPr>
        <p:spPr>
          <a:xfrm>
            <a:off x="7527543" y="4595511"/>
            <a:ext cx="1578616" cy="711801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Primary Focus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9728AB-27C3-49D1-9AF5-E085C08FB9EB}"/>
              </a:ext>
            </a:extLst>
          </p:cNvPr>
          <p:cNvSpPr/>
          <p:nvPr/>
        </p:nvSpPr>
        <p:spPr>
          <a:xfrm>
            <a:off x="5210175" y="1273625"/>
            <a:ext cx="3086802" cy="3870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Model: K0PA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00F49-C04B-49A0-B1A2-CB0B58CEAA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61293" y="2032130"/>
            <a:ext cx="4211270" cy="256338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1D2A4FA-2D9C-47AB-9F74-3EA90028BC1D}"/>
              </a:ext>
            </a:extLst>
          </p:cNvPr>
          <p:cNvSpPr/>
          <p:nvPr/>
        </p:nvSpPr>
        <p:spPr>
          <a:xfrm rot="16200000">
            <a:off x="6410682" y="4349871"/>
            <a:ext cx="160637" cy="222421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1ED888E-F7BF-4C4F-9774-752D27FC40D0}"/>
              </a:ext>
            </a:extLst>
          </p:cNvPr>
          <p:cNvSpPr/>
          <p:nvPr/>
        </p:nvSpPr>
        <p:spPr>
          <a:xfrm flipH="1">
            <a:off x="7527543" y="3696095"/>
            <a:ext cx="160637" cy="222421"/>
          </a:xfrm>
          <a:prstGeom prst="rightArrow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B8070D-D2B2-489A-9C36-958C25D156BD}"/>
              </a:ext>
            </a:extLst>
          </p:cNvPr>
          <p:cNvSpPr/>
          <p:nvPr/>
        </p:nvSpPr>
        <p:spPr>
          <a:xfrm flipH="1">
            <a:off x="6970705" y="2240837"/>
            <a:ext cx="258194" cy="432487"/>
          </a:xfrm>
          <a:custGeom>
            <a:avLst/>
            <a:gdLst>
              <a:gd name="connsiteX0" fmla="*/ 0 w 210065"/>
              <a:gd name="connsiteY0" fmla="*/ 432487 h 432487"/>
              <a:gd name="connsiteX1" fmla="*/ 0 w 210065"/>
              <a:gd name="connsiteY1" fmla="*/ 0 h 432487"/>
              <a:gd name="connsiteX2" fmla="*/ 210065 w 210065"/>
              <a:gd name="connsiteY2" fmla="*/ 0 h 43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65" h="432487">
                <a:moveTo>
                  <a:pt x="0" y="432487"/>
                </a:moveTo>
                <a:lnTo>
                  <a:pt x="0" y="0"/>
                </a:lnTo>
                <a:lnTo>
                  <a:pt x="210065" y="0"/>
                </a:lnTo>
              </a:path>
            </a:pathLst>
          </a:custGeom>
          <a:noFill/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20454-033A-4784-A8DF-EBE2AEB1E7D8}"/>
              </a:ext>
            </a:extLst>
          </p:cNvPr>
          <p:cNvSpPr/>
          <p:nvPr/>
        </p:nvSpPr>
        <p:spPr>
          <a:xfrm>
            <a:off x="5585255" y="1822580"/>
            <a:ext cx="1398952" cy="664807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Comp Final</a:t>
            </a:r>
          </a:p>
          <a:p>
            <a:r>
              <a:rPr lang="en-US" sz="10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a.Gear</a:t>
            </a: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Final</a:t>
            </a:r>
          </a:p>
          <a:p>
            <a:r>
              <a:rPr lang="en-US" sz="10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b.Shaft</a:t>
            </a: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Final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55D7B44-6C17-4C72-B477-61E465553BCB}"/>
              </a:ext>
            </a:extLst>
          </p:cNvPr>
          <p:cNvSpPr/>
          <p:nvPr/>
        </p:nvSpPr>
        <p:spPr>
          <a:xfrm flipH="1">
            <a:off x="6806589" y="2985687"/>
            <a:ext cx="258194" cy="432487"/>
          </a:xfrm>
          <a:custGeom>
            <a:avLst/>
            <a:gdLst>
              <a:gd name="connsiteX0" fmla="*/ 0 w 210065"/>
              <a:gd name="connsiteY0" fmla="*/ 432487 h 432487"/>
              <a:gd name="connsiteX1" fmla="*/ 0 w 210065"/>
              <a:gd name="connsiteY1" fmla="*/ 0 h 432487"/>
              <a:gd name="connsiteX2" fmla="*/ 210065 w 210065"/>
              <a:gd name="connsiteY2" fmla="*/ 0 h 43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65" h="432487">
                <a:moveTo>
                  <a:pt x="0" y="432487"/>
                </a:moveTo>
                <a:lnTo>
                  <a:pt x="0" y="0"/>
                </a:lnTo>
                <a:lnTo>
                  <a:pt x="210065" y="0"/>
                </a:lnTo>
              </a:path>
            </a:pathLst>
          </a:custGeom>
          <a:noFill/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F78355-95C4-4567-9532-AA1D1EED2C17}"/>
              </a:ext>
            </a:extLst>
          </p:cNvPr>
          <p:cNvSpPr/>
          <p:nvPr/>
        </p:nvSpPr>
        <p:spPr>
          <a:xfrm>
            <a:off x="5210175" y="2707547"/>
            <a:ext cx="1620931" cy="58690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Comp Counter</a:t>
            </a:r>
          </a:p>
          <a:p>
            <a:r>
              <a:rPr lang="en-US" sz="10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a.Gear</a:t>
            </a: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Counter</a:t>
            </a:r>
          </a:p>
          <a:p>
            <a:r>
              <a:rPr lang="en-US" sz="10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b.Shaft</a:t>
            </a: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Counter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BBA5163-A81E-480E-AFC6-9814D495FBBA}"/>
              </a:ext>
            </a:extLst>
          </p:cNvPr>
          <p:cNvSpPr/>
          <p:nvPr/>
        </p:nvSpPr>
        <p:spPr>
          <a:xfrm flipH="1">
            <a:off x="6205053" y="3847668"/>
            <a:ext cx="246547" cy="243237"/>
          </a:xfrm>
          <a:custGeom>
            <a:avLst/>
            <a:gdLst>
              <a:gd name="connsiteX0" fmla="*/ 0 w 210065"/>
              <a:gd name="connsiteY0" fmla="*/ 432487 h 432487"/>
              <a:gd name="connsiteX1" fmla="*/ 0 w 210065"/>
              <a:gd name="connsiteY1" fmla="*/ 0 h 432487"/>
              <a:gd name="connsiteX2" fmla="*/ 210065 w 210065"/>
              <a:gd name="connsiteY2" fmla="*/ 0 h 43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65" h="432487">
                <a:moveTo>
                  <a:pt x="0" y="432487"/>
                </a:moveTo>
                <a:lnTo>
                  <a:pt x="0" y="0"/>
                </a:lnTo>
                <a:lnTo>
                  <a:pt x="210065" y="0"/>
                </a:lnTo>
              </a:path>
            </a:pathLst>
          </a:custGeom>
          <a:noFill/>
          <a:ln w="19050">
            <a:head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D9BFDD-E939-468C-B652-7B7D7A23BBDF}"/>
              </a:ext>
            </a:extLst>
          </p:cNvPr>
          <p:cNvSpPr/>
          <p:nvPr/>
        </p:nvSpPr>
        <p:spPr>
          <a:xfrm>
            <a:off x="5266473" y="3714017"/>
            <a:ext cx="957502" cy="285586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Shaft Drive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AFE1871-2327-4F57-B981-171FF7F0B829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en-US" sz="1600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1A92FB-213C-4F0E-B6B9-B71C33AF6F7E}"/>
              </a:ext>
            </a:extLst>
          </p:cNvPr>
          <p:cNvSpPr/>
          <p:nvPr/>
        </p:nvSpPr>
        <p:spPr>
          <a:xfrm>
            <a:off x="0" y="133350"/>
            <a:ext cx="7459663" cy="377825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defTabSz="914400" eaLnBrk="1" hangingPunct="1">
              <a:defRPr/>
            </a:pPr>
            <a:r>
              <a:rPr kumimoji="1"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EFFECTIVENESS</a:t>
            </a:r>
          </a:p>
        </p:txBody>
      </p:sp>
    </p:spTree>
    <p:extLst>
      <p:ext uri="{BB962C8B-B14F-4D97-AF65-F5344CB8AC3E}">
        <p14:creationId xmlns:p14="http://schemas.microsoft.com/office/powerpoint/2010/main" val="1919485076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2">
            <a:extLst>
              <a:ext uri="{FF2B5EF4-FFF2-40B4-BE49-F238E27FC236}">
                <a16:creationId xmlns:a16="http://schemas.microsoft.com/office/drawing/2014/main" id="{BC14929B-A4BE-4863-85D4-A489B019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2017"/>
            <a:ext cx="9144000" cy="6047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glow rad="139700">
                    <a:srgbClr val="FFFFFF">
                      <a:alpha val="70000"/>
                    </a:srgbClr>
                  </a:glo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007544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9">
            <a:extLst>
              <a:ext uri="{FF2B5EF4-FFF2-40B4-BE49-F238E27FC236}">
                <a16:creationId xmlns:a16="http://schemas.microsoft.com/office/drawing/2014/main" id="{FEC41755-05B7-4CD8-B37A-E9175B132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6827"/>
            <a:ext cx="42745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PROB</a:t>
            </a: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LEM AND PRIMARY CAUSES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D64175-8B12-4904-BBF6-8A123FF214A2}"/>
              </a:ext>
            </a:extLst>
          </p:cNvPr>
          <p:cNvSpPr/>
          <p:nvPr/>
        </p:nvSpPr>
        <p:spPr>
          <a:xfrm>
            <a:off x="475410" y="3051130"/>
            <a:ext cx="1530417" cy="80852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Mission Noise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2532AF-4471-4052-9971-F013D95ACDB9}"/>
              </a:ext>
            </a:extLst>
          </p:cNvPr>
          <p:cNvSpPr/>
          <p:nvPr/>
        </p:nvSpPr>
        <p:spPr>
          <a:xfrm>
            <a:off x="2727721" y="4442465"/>
            <a:ext cx="1530417" cy="49370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 </a:t>
            </a:r>
            <a:r>
              <a:rPr lang="en-US" sz="1200" u="sng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89C498-E675-4656-8488-D79D9FCFC9BB}"/>
              </a:ext>
            </a:extLst>
          </p:cNvPr>
          <p:cNvSpPr/>
          <p:nvPr/>
        </p:nvSpPr>
        <p:spPr>
          <a:xfrm>
            <a:off x="2727721" y="1944636"/>
            <a:ext cx="1530417" cy="49370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 </a:t>
            </a:r>
            <a:r>
              <a:rPr lang="en-US" sz="1200" u="sng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645FF0-B9FE-445C-980C-A9D5C36F2F20}"/>
              </a:ext>
            </a:extLst>
          </p:cNvPr>
          <p:cNvSpPr/>
          <p:nvPr/>
        </p:nvSpPr>
        <p:spPr>
          <a:xfrm>
            <a:off x="4826028" y="4065192"/>
            <a:ext cx="1530417" cy="49370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a.LEAD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AND PROFILE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22491B-0F85-4365-97C7-C8D8851EA564}"/>
              </a:ext>
            </a:extLst>
          </p:cNvPr>
          <p:cNvSpPr/>
          <p:nvPr/>
        </p:nvSpPr>
        <p:spPr>
          <a:xfrm>
            <a:off x="4826028" y="4833093"/>
            <a:ext cx="1530417" cy="49370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b.OBD</a:t>
            </a:r>
            <a:endParaRPr lang="en-US" sz="12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BD447-FD25-4EED-A6F7-5349C2FA410F}"/>
              </a:ext>
            </a:extLst>
          </p:cNvPr>
          <p:cNvSpPr/>
          <p:nvPr/>
        </p:nvSpPr>
        <p:spPr>
          <a:xfrm>
            <a:off x="4806778" y="1944636"/>
            <a:ext cx="1530417" cy="493703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TEETH DAMAGE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A7DCD5-ADA0-479E-A1C7-9D876746049B}"/>
              </a:ext>
            </a:extLst>
          </p:cNvPr>
          <p:cNvSpPr/>
          <p:nvPr/>
        </p:nvSpPr>
        <p:spPr>
          <a:xfrm>
            <a:off x="7864825" y="1607257"/>
            <a:ext cx="1195094" cy="20382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F076C-4223-487D-85EE-0B6BF4499024}"/>
              </a:ext>
            </a:extLst>
          </p:cNvPr>
          <p:cNvSpPr/>
          <p:nvPr/>
        </p:nvSpPr>
        <p:spPr>
          <a:xfrm>
            <a:off x="6555783" y="1607257"/>
            <a:ext cx="1195094" cy="203824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AC5DF-92AB-4A97-873F-0DE9E9FE18FA}"/>
              </a:ext>
            </a:extLst>
          </p:cNvPr>
          <p:cNvSpPr/>
          <p:nvPr/>
        </p:nvSpPr>
        <p:spPr>
          <a:xfrm>
            <a:off x="6555783" y="4055965"/>
            <a:ext cx="2479565" cy="1423948"/>
          </a:xfrm>
          <a:prstGeom prst="rect">
            <a:avLst/>
          </a:prstGeom>
          <a:solidFill>
            <a:srgbClr val="FFD2B3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 be Studied for Improvement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1223F-AAFA-481D-A2E1-BD36A0811044}"/>
              </a:ext>
            </a:extLst>
          </p:cNvPr>
          <p:cNvSpPr/>
          <p:nvPr/>
        </p:nvSpPr>
        <p:spPr>
          <a:xfrm>
            <a:off x="6555783" y="1910883"/>
            <a:ext cx="1195095" cy="625642"/>
          </a:xfrm>
          <a:prstGeom prst="rect">
            <a:avLst/>
          </a:prstGeom>
          <a:solidFill>
            <a:srgbClr val="FFC0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Reported From Customer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FA2299C-4A15-46E5-9F9B-138F3F8A8E91}"/>
              </a:ext>
            </a:extLst>
          </p:cNvPr>
          <p:cNvSpPr/>
          <p:nvPr/>
        </p:nvSpPr>
        <p:spPr>
          <a:xfrm rot="16200000">
            <a:off x="6287245" y="4241262"/>
            <a:ext cx="298399" cy="152007"/>
          </a:xfrm>
          <a:prstGeom prst="down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D13A385-6F3F-4FBA-B819-BE6161409C8C}"/>
              </a:ext>
            </a:extLst>
          </p:cNvPr>
          <p:cNvSpPr/>
          <p:nvPr/>
        </p:nvSpPr>
        <p:spPr>
          <a:xfrm rot="16200000">
            <a:off x="6280435" y="5003941"/>
            <a:ext cx="298399" cy="152007"/>
          </a:xfrm>
          <a:prstGeom prst="down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A966781-AB18-4E26-BAD5-65085D0A03C0}"/>
              </a:ext>
            </a:extLst>
          </p:cNvPr>
          <p:cNvSpPr/>
          <p:nvPr/>
        </p:nvSpPr>
        <p:spPr>
          <a:xfrm rot="16200000">
            <a:off x="6263999" y="2115484"/>
            <a:ext cx="298399" cy="152007"/>
          </a:xfrm>
          <a:prstGeom prst="down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9AB3C3-062F-46ED-98BA-117B360C1D7E}"/>
              </a:ext>
            </a:extLst>
          </p:cNvPr>
          <p:cNvSpPr/>
          <p:nvPr/>
        </p:nvSpPr>
        <p:spPr>
          <a:xfrm>
            <a:off x="7864824" y="1924724"/>
            <a:ext cx="1195095" cy="625642"/>
          </a:xfrm>
          <a:prstGeom prst="rect">
            <a:avLst/>
          </a:prstGeom>
          <a:solidFill>
            <a:srgbClr val="92D05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OK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3995EDF-F06B-41B8-B407-63263BFE3E77}"/>
              </a:ext>
            </a:extLst>
          </p:cNvPr>
          <p:cNvSpPr/>
          <p:nvPr/>
        </p:nvSpPr>
        <p:spPr>
          <a:xfrm>
            <a:off x="2410087" y="2189063"/>
            <a:ext cx="317634" cy="2495951"/>
          </a:xfrm>
          <a:custGeom>
            <a:avLst/>
            <a:gdLst>
              <a:gd name="connsiteX0" fmla="*/ 308009 w 317634"/>
              <a:gd name="connsiteY0" fmla="*/ 0 h 2579571"/>
              <a:gd name="connsiteX1" fmla="*/ 0 w 317634"/>
              <a:gd name="connsiteY1" fmla="*/ 0 h 2579571"/>
              <a:gd name="connsiteX2" fmla="*/ 0 w 317634"/>
              <a:gd name="connsiteY2" fmla="*/ 2579571 h 2579571"/>
              <a:gd name="connsiteX3" fmla="*/ 317634 w 317634"/>
              <a:gd name="connsiteY3" fmla="*/ 2579571 h 257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634" h="2579571">
                <a:moveTo>
                  <a:pt x="308009" y="0"/>
                </a:moveTo>
                <a:lnTo>
                  <a:pt x="0" y="0"/>
                </a:lnTo>
                <a:lnTo>
                  <a:pt x="0" y="2579571"/>
                </a:lnTo>
                <a:lnTo>
                  <a:pt x="317634" y="2579571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722631-C1F5-48A3-9C11-3B29B2421C25}"/>
              </a:ext>
            </a:extLst>
          </p:cNvPr>
          <p:cNvCxnSpPr>
            <a:cxnSpLocks/>
          </p:cNvCxnSpPr>
          <p:nvPr/>
        </p:nvCxnSpPr>
        <p:spPr bwMode="auto">
          <a:xfrm>
            <a:off x="2005827" y="3415603"/>
            <a:ext cx="404260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F13C12-5E8E-40BE-9DE5-AD16A34ABF11}"/>
              </a:ext>
            </a:extLst>
          </p:cNvPr>
          <p:cNvCxnSpPr>
            <a:cxnSpLocks/>
            <a:endCxn id="11" idx="1"/>
          </p:cNvCxnSpPr>
          <p:nvPr/>
        </p:nvCxnSpPr>
        <p:spPr bwMode="auto">
          <a:xfrm>
            <a:off x="4258138" y="2191487"/>
            <a:ext cx="548640" cy="1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9564F0-64AB-4E56-90F9-6C271E3E1700}"/>
              </a:ext>
            </a:extLst>
          </p:cNvPr>
          <p:cNvCxnSpPr>
            <a:cxnSpLocks/>
          </p:cNvCxnSpPr>
          <p:nvPr/>
        </p:nvCxnSpPr>
        <p:spPr bwMode="auto">
          <a:xfrm>
            <a:off x="4258138" y="4685014"/>
            <a:ext cx="261878" cy="0"/>
          </a:xfrm>
          <a:prstGeom prst="line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3CA629B-4E25-4800-8511-F4230BC0A9B4}"/>
              </a:ext>
            </a:extLst>
          </p:cNvPr>
          <p:cNvSpPr/>
          <p:nvPr/>
        </p:nvSpPr>
        <p:spPr>
          <a:xfrm>
            <a:off x="4520016" y="4309636"/>
            <a:ext cx="317634" cy="769168"/>
          </a:xfrm>
          <a:custGeom>
            <a:avLst/>
            <a:gdLst>
              <a:gd name="connsiteX0" fmla="*/ 308009 w 317634"/>
              <a:gd name="connsiteY0" fmla="*/ 0 h 2579571"/>
              <a:gd name="connsiteX1" fmla="*/ 0 w 317634"/>
              <a:gd name="connsiteY1" fmla="*/ 0 h 2579571"/>
              <a:gd name="connsiteX2" fmla="*/ 0 w 317634"/>
              <a:gd name="connsiteY2" fmla="*/ 2579571 h 2579571"/>
              <a:gd name="connsiteX3" fmla="*/ 317634 w 317634"/>
              <a:gd name="connsiteY3" fmla="*/ 2579571 h 257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634" h="2579571">
                <a:moveTo>
                  <a:pt x="308009" y="0"/>
                </a:moveTo>
                <a:lnTo>
                  <a:pt x="0" y="0"/>
                </a:lnTo>
                <a:lnTo>
                  <a:pt x="0" y="2579571"/>
                </a:lnTo>
                <a:lnTo>
                  <a:pt x="317634" y="2579571"/>
                </a:lnTo>
              </a:path>
            </a:pathLst>
          </a:cu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8EE296-43FE-472D-B466-63B6A1E33AAC}"/>
              </a:ext>
            </a:extLst>
          </p:cNvPr>
          <p:cNvSpPr txBox="1"/>
          <p:nvPr/>
        </p:nvSpPr>
        <p:spPr>
          <a:xfrm>
            <a:off x="2650699" y="1725140"/>
            <a:ext cx="93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033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04975C-9881-4882-BEF4-A8B03F354520}"/>
              </a:ext>
            </a:extLst>
          </p:cNvPr>
          <p:cNvSpPr txBox="1"/>
          <p:nvPr/>
        </p:nvSpPr>
        <p:spPr>
          <a:xfrm>
            <a:off x="2649874" y="4216185"/>
            <a:ext cx="933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033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Case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0F1CCE-BFA0-4674-9649-CDD4F9A89CFF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Gear Counter Teeth Damage is First Focus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07B750-41BB-4BB1-B46B-C3D149A48FB2}"/>
              </a:ext>
            </a:extLst>
          </p:cNvPr>
          <p:cNvSpPr/>
          <p:nvPr/>
        </p:nvSpPr>
        <p:spPr>
          <a:xfrm>
            <a:off x="108651" y="5294936"/>
            <a:ext cx="4602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TTCE(Tooth-To-Tooth Composite Error):</a:t>
            </a:r>
            <a:r>
              <a:rPr lang="en-US" sz="1400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Measured </a:t>
            </a:r>
            <a:r>
              <a:rPr lang="en-US" sz="1400" b="1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error</a:t>
            </a:r>
            <a:r>
              <a:rPr lang="en-US" sz="1400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 between adjacent </a:t>
            </a:r>
            <a:r>
              <a:rPr lang="en-US" sz="1400" b="1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teeth</a:t>
            </a:r>
            <a:r>
              <a:rPr lang="en-US" sz="1400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 of the part gear using a master gear.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Nicks or Damages in the </a:t>
            </a:r>
            <a:r>
              <a:rPr lang="en-US" sz="1400" b="1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teeth</a:t>
            </a:r>
            <a:r>
              <a:rPr lang="en-US" sz="1400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 will show up as </a:t>
            </a:r>
            <a:r>
              <a:rPr lang="en-US" sz="1400" b="1" dirty="0">
                <a:solidFill>
                  <a:srgbClr val="222222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tooth-to-tooth error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292B1E-D091-4A58-A319-303DA5A6DF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831" y="987488"/>
            <a:ext cx="1195095" cy="3499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C12CD44-AD69-434C-B4C0-A6ED709E8C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2F4EF"/>
              </a:clrFrom>
              <a:clrTo>
                <a:srgbClr val="F2F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172" y="880601"/>
            <a:ext cx="688594" cy="6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2180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9">
            <a:extLst>
              <a:ext uri="{FF2B5EF4-FFF2-40B4-BE49-F238E27FC236}">
                <a16:creationId xmlns:a16="http://schemas.microsoft.com/office/drawing/2014/main" id="{DD1C8693-D05A-4E78-A40A-3B3BA70BA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3087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CASE 1-TEETH DAMAGE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2608CD-6759-4E76-9424-671E4AD7395B}"/>
              </a:ext>
            </a:extLst>
          </p:cNvPr>
          <p:cNvSpPr/>
          <p:nvPr/>
        </p:nvSpPr>
        <p:spPr>
          <a:xfrm>
            <a:off x="100702" y="837398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PROCESS FLOW</a:t>
            </a:r>
          </a:p>
        </p:txBody>
      </p:sp>
      <p:grpSp>
        <p:nvGrpSpPr>
          <p:cNvPr id="7" name="Group 45">
            <a:extLst>
              <a:ext uri="{FF2B5EF4-FFF2-40B4-BE49-F238E27FC236}">
                <a16:creationId xmlns:a16="http://schemas.microsoft.com/office/drawing/2014/main" id="{557E18CB-BBDA-400A-8158-EF263850D787}"/>
              </a:ext>
            </a:extLst>
          </p:cNvPr>
          <p:cNvGrpSpPr>
            <a:grpSpLocks/>
          </p:cNvGrpSpPr>
          <p:nvPr/>
        </p:nvGrpSpPr>
        <p:grpSpPr bwMode="auto">
          <a:xfrm>
            <a:off x="53181" y="2266950"/>
            <a:ext cx="9037637" cy="2686050"/>
            <a:chOff x="39999" y="1340046"/>
            <a:chExt cx="9037817" cy="1926639"/>
          </a:xfrm>
        </p:grpSpPr>
        <p:sp>
          <p:nvSpPr>
            <p:cNvPr id="8" name="Rounded Rectangle 111">
              <a:extLst>
                <a:ext uri="{FF2B5EF4-FFF2-40B4-BE49-F238E27FC236}">
                  <a16:creationId xmlns:a16="http://schemas.microsoft.com/office/drawing/2014/main" id="{239E5E43-955D-49D5-A3D5-1CEB53F2F7D3}"/>
                </a:ext>
              </a:extLst>
            </p:cNvPr>
            <p:cNvSpPr/>
            <p:nvPr/>
          </p:nvSpPr>
          <p:spPr bwMode="auto">
            <a:xfrm>
              <a:off x="3865152" y="1355823"/>
              <a:ext cx="1497017" cy="42675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sz="1200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TURNING2</a:t>
              </a:r>
            </a:p>
          </p:txBody>
        </p:sp>
        <p:sp>
          <p:nvSpPr>
            <p:cNvPr id="9" name="Rounded Rectangle 113">
              <a:extLst>
                <a:ext uri="{FF2B5EF4-FFF2-40B4-BE49-F238E27FC236}">
                  <a16:creationId xmlns:a16="http://schemas.microsoft.com/office/drawing/2014/main" id="{2141D1A2-B19E-46C5-8BA2-F4B3895264BE}"/>
                </a:ext>
              </a:extLst>
            </p:cNvPr>
            <p:cNvSpPr/>
            <p:nvPr/>
          </p:nvSpPr>
          <p:spPr bwMode="auto">
            <a:xfrm>
              <a:off x="2003387" y="1366942"/>
              <a:ext cx="1497017" cy="41499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sz="1200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TURNING1</a:t>
              </a:r>
              <a:r>
                <a:rPr lang="en-IN" sz="1200" b="1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 </a:t>
              </a:r>
            </a:p>
          </p:txBody>
        </p:sp>
        <p:sp>
          <p:nvSpPr>
            <p:cNvPr id="10" name="Rounded Rectangle 114">
              <a:extLst>
                <a:ext uri="{FF2B5EF4-FFF2-40B4-BE49-F238E27FC236}">
                  <a16:creationId xmlns:a16="http://schemas.microsoft.com/office/drawing/2014/main" id="{FD79F36F-D177-4895-B3C8-A7C323B95CCF}"/>
                </a:ext>
              </a:extLst>
            </p:cNvPr>
            <p:cNvSpPr/>
            <p:nvPr/>
          </p:nvSpPr>
          <p:spPr bwMode="auto">
            <a:xfrm>
              <a:off x="50068" y="1361541"/>
              <a:ext cx="1594389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MATERIAL RECIEVING</a:t>
              </a:r>
            </a:p>
          </p:txBody>
        </p:sp>
        <p:sp>
          <p:nvSpPr>
            <p:cNvPr id="11" name="Right Arrow 115">
              <a:extLst>
                <a:ext uri="{FF2B5EF4-FFF2-40B4-BE49-F238E27FC236}">
                  <a16:creationId xmlns:a16="http://schemas.microsoft.com/office/drawing/2014/main" id="{7B678E9B-1BBA-4D43-A022-ADA46CC2A5B9}"/>
                </a:ext>
              </a:extLst>
            </p:cNvPr>
            <p:cNvSpPr/>
            <p:nvPr/>
          </p:nvSpPr>
          <p:spPr bwMode="auto">
            <a:xfrm>
              <a:off x="1661649" y="1416404"/>
              <a:ext cx="329739" cy="29918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2" name="Right Arrow 116">
              <a:extLst>
                <a:ext uri="{FF2B5EF4-FFF2-40B4-BE49-F238E27FC236}">
                  <a16:creationId xmlns:a16="http://schemas.microsoft.com/office/drawing/2014/main" id="{9292D98F-D366-4105-939D-D11617D21E68}"/>
                </a:ext>
              </a:extLst>
            </p:cNvPr>
            <p:cNvSpPr/>
            <p:nvPr/>
          </p:nvSpPr>
          <p:spPr bwMode="auto">
            <a:xfrm>
              <a:off x="3510677" y="1432388"/>
              <a:ext cx="329739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3" name="Right Arrow 118">
              <a:extLst>
                <a:ext uri="{FF2B5EF4-FFF2-40B4-BE49-F238E27FC236}">
                  <a16:creationId xmlns:a16="http://schemas.microsoft.com/office/drawing/2014/main" id="{51E1AB9A-A3BB-4F54-A32F-35642BF47B92}"/>
                </a:ext>
              </a:extLst>
            </p:cNvPr>
            <p:cNvSpPr/>
            <p:nvPr/>
          </p:nvSpPr>
          <p:spPr bwMode="auto">
            <a:xfrm>
              <a:off x="5396419" y="1419545"/>
              <a:ext cx="326307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4" name="Rounded Rectangle 120">
              <a:extLst>
                <a:ext uri="{FF2B5EF4-FFF2-40B4-BE49-F238E27FC236}">
                  <a16:creationId xmlns:a16="http://schemas.microsoft.com/office/drawing/2014/main" id="{A04DC931-B6E8-45D7-A34F-046E19C6B0FE}"/>
                </a:ext>
              </a:extLst>
            </p:cNvPr>
            <p:cNvSpPr/>
            <p:nvPr/>
          </p:nvSpPr>
          <p:spPr bwMode="auto">
            <a:xfrm>
              <a:off x="5724128" y="1351104"/>
              <a:ext cx="1494146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sz="1200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BROCHING</a:t>
              </a:r>
            </a:p>
          </p:txBody>
        </p:sp>
        <p:sp>
          <p:nvSpPr>
            <p:cNvPr id="15" name="Right Arrow 137">
              <a:extLst>
                <a:ext uri="{FF2B5EF4-FFF2-40B4-BE49-F238E27FC236}">
                  <a16:creationId xmlns:a16="http://schemas.microsoft.com/office/drawing/2014/main" id="{AB35E892-ECAD-4D8C-B3A2-0766DBD85761}"/>
                </a:ext>
              </a:extLst>
            </p:cNvPr>
            <p:cNvSpPr/>
            <p:nvPr/>
          </p:nvSpPr>
          <p:spPr bwMode="auto">
            <a:xfrm rot="10800000">
              <a:off x="7201997" y="2158695"/>
              <a:ext cx="329739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6" name="Right Arrow 138">
              <a:extLst>
                <a:ext uri="{FF2B5EF4-FFF2-40B4-BE49-F238E27FC236}">
                  <a16:creationId xmlns:a16="http://schemas.microsoft.com/office/drawing/2014/main" id="{0B067FBD-169E-490A-A96A-99FC109797A9}"/>
                </a:ext>
              </a:extLst>
            </p:cNvPr>
            <p:cNvSpPr/>
            <p:nvPr/>
          </p:nvSpPr>
          <p:spPr bwMode="auto">
            <a:xfrm rot="5400000">
              <a:off x="8207153" y="1722185"/>
              <a:ext cx="246406" cy="3956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7" name="Right Arrow 137">
              <a:extLst>
                <a:ext uri="{FF2B5EF4-FFF2-40B4-BE49-F238E27FC236}">
                  <a16:creationId xmlns:a16="http://schemas.microsoft.com/office/drawing/2014/main" id="{F5F60661-C825-4811-8A4C-20904DF51D6B}"/>
                </a:ext>
              </a:extLst>
            </p:cNvPr>
            <p:cNvSpPr/>
            <p:nvPr/>
          </p:nvSpPr>
          <p:spPr bwMode="auto">
            <a:xfrm rot="10800000">
              <a:off x="5301453" y="2174510"/>
              <a:ext cx="329739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18" name="Rounded Rectangle 120">
              <a:extLst>
                <a:ext uri="{FF2B5EF4-FFF2-40B4-BE49-F238E27FC236}">
                  <a16:creationId xmlns:a16="http://schemas.microsoft.com/office/drawing/2014/main" id="{FDAEA744-7B12-452A-A62A-4E529081D38D}"/>
                </a:ext>
              </a:extLst>
            </p:cNvPr>
            <p:cNvSpPr/>
            <p:nvPr/>
          </p:nvSpPr>
          <p:spPr bwMode="auto">
            <a:xfrm>
              <a:off x="7583670" y="2128227"/>
              <a:ext cx="1494146" cy="417107"/>
            </a:xfrm>
            <a:prstGeom prst="roundRect">
              <a:avLst/>
            </a:prstGeom>
            <a:solidFill>
              <a:srgbClr val="FF9953"/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SHAVING</a:t>
              </a:r>
            </a:p>
          </p:txBody>
        </p:sp>
        <p:sp>
          <p:nvSpPr>
            <p:cNvPr id="19" name="Right Arrow 137">
              <a:extLst>
                <a:ext uri="{FF2B5EF4-FFF2-40B4-BE49-F238E27FC236}">
                  <a16:creationId xmlns:a16="http://schemas.microsoft.com/office/drawing/2014/main" id="{06E52151-1BA5-4CC7-9A63-FED279FA4047}"/>
                </a:ext>
              </a:extLst>
            </p:cNvPr>
            <p:cNvSpPr/>
            <p:nvPr/>
          </p:nvSpPr>
          <p:spPr bwMode="auto">
            <a:xfrm rot="10800000">
              <a:off x="3480038" y="2200943"/>
              <a:ext cx="329739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0" name="Rounded Rectangle 120">
              <a:extLst>
                <a:ext uri="{FF2B5EF4-FFF2-40B4-BE49-F238E27FC236}">
                  <a16:creationId xmlns:a16="http://schemas.microsoft.com/office/drawing/2014/main" id="{2B061D96-6F00-4B1E-9D20-31A7BB9FE5D9}"/>
                </a:ext>
              </a:extLst>
            </p:cNvPr>
            <p:cNvSpPr/>
            <p:nvPr/>
          </p:nvSpPr>
          <p:spPr bwMode="auto">
            <a:xfrm>
              <a:off x="39999" y="2136892"/>
              <a:ext cx="1494146" cy="417107"/>
            </a:xfrm>
            <a:prstGeom prst="roundRect">
              <a:avLst/>
            </a:prstGeom>
            <a:solidFill>
              <a:srgbClr val="FF9953"/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sz="12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GRT</a:t>
              </a:r>
            </a:p>
          </p:txBody>
        </p:sp>
        <p:sp>
          <p:nvSpPr>
            <p:cNvPr id="21" name="Right Arrow 137">
              <a:extLst>
                <a:ext uri="{FF2B5EF4-FFF2-40B4-BE49-F238E27FC236}">
                  <a16:creationId xmlns:a16="http://schemas.microsoft.com/office/drawing/2014/main" id="{406806F6-2CE2-4CF0-BF1A-F8EE7AE71B4F}"/>
                </a:ext>
              </a:extLst>
            </p:cNvPr>
            <p:cNvSpPr/>
            <p:nvPr/>
          </p:nvSpPr>
          <p:spPr bwMode="auto">
            <a:xfrm rot="10800000">
              <a:off x="1595206" y="2187381"/>
              <a:ext cx="329739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2" name="Rounded Rectangle 120">
              <a:extLst>
                <a:ext uri="{FF2B5EF4-FFF2-40B4-BE49-F238E27FC236}">
                  <a16:creationId xmlns:a16="http://schemas.microsoft.com/office/drawing/2014/main" id="{19647951-8AD1-4EBB-8499-371A53F84464}"/>
                </a:ext>
              </a:extLst>
            </p:cNvPr>
            <p:cNvSpPr/>
            <p:nvPr/>
          </p:nvSpPr>
          <p:spPr bwMode="auto">
            <a:xfrm>
              <a:off x="39999" y="2849578"/>
              <a:ext cx="1494146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ASSY. SC &amp; GC</a:t>
              </a:r>
            </a:p>
          </p:txBody>
        </p:sp>
        <p:sp>
          <p:nvSpPr>
            <p:cNvPr id="23" name="Rounded Rectangle 120">
              <a:extLst>
                <a:ext uri="{FF2B5EF4-FFF2-40B4-BE49-F238E27FC236}">
                  <a16:creationId xmlns:a16="http://schemas.microsoft.com/office/drawing/2014/main" id="{E71F8899-B6AB-4AD2-933E-810CB522BA8E}"/>
                </a:ext>
              </a:extLst>
            </p:cNvPr>
            <p:cNvSpPr/>
            <p:nvPr/>
          </p:nvSpPr>
          <p:spPr bwMode="auto">
            <a:xfrm>
              <a:off x="3865152" y="2135347"/>
              <a:ext cx="1419590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HT</a:t>
              </a:r>
            </a:p>
          </p:txBody>
        </p:sp>
        <p:sp>
          <p:nvSpPr>
            <p:cNvPr id="24" name="Rounded Rectangle 120">
              <a:extLst>
                <a:ext uri="{FF2B5EF4-FFF2-40B4-BE49-F238E27FC236}">
                  <a16:creationId xmlns:a16="http://schemas.microsoft.com/office/drawing/2014/main" id="{2FFD1471-D4A7-4C80-8132-CD50733148F1}"/>
                </a:ext>
              </a:extLst>
            </p:cNvPr>
            <p:cNvSpPr/>
            <p:nvPr/>
          </p:nvSpPr>
          <p:spPr bwMode="auto">
            <a:xfrm>
              <a:off x="2003387" y="2151080"/>
              <a:ext cx="1458054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solidFill>
                    <a:schemeClr val="bg1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SHOT BLASTING.</a:t>
              </a:r>
            </a:p>
          </p:txBody>
        </p:sp>
        <p:sp>
          <p:nvSpPr>
            <p:cNvPr id="25" name="Rounded Rectangle 120">
              <a:extLst>
                <a:ext uri="{FF2B5EF4-FFF2-40B4-BE49-F238E27FC236}">
                  <a16:creationId xmlns:a16="http://schemas.microsoft.com/office/drawing/2014/main" id="{BE9279C8-DD4B-4C24-BBA8-CD957E56D3AD}"/>
                </a:ext>
              </a:extLst>
            </p:cNvPr>
            <p:cNvSpPr/>
            <p:nvPr/>
          </p:nvSpPr>
          <p:spPr bwMode="auto">
            <a:xfrm>
              <a:off x="5664615" y="2115549"/>
              <a:ext cx="1533941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JIG LOADING</a:t>
              </a:r>
            </a:p>
          </p:txBody>
        </p:sp>
        <p:sp>
          <p:nvSpPr>
            <p:cNvPr id="26" name="Right Arrow 138">
              <a:extLst>
                <a:ext uri="{FF2B5EF4-FFF2-40B4-BE49-F238E27FC236}">
                  <a16:creationId xmlns:a16="http://schemas.microsoft.com/office/drawing/2014/main" id="{57E20D69-D82D-4B67-B7F1-DDD16ED725AC}"/>
                </a:ext>
              </a:extLst>
            </p:cNvPr>
            <p:cNvSpPr/>
            <p:nvPr/>
          </p:nvSpPr>
          <p:spPr bwMode="auto">
            <a:xfrm rot="5400000">
              <a:off x="724058" y="2492204"/>
              <a:ext cx="246406" cy="39568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7" name="Rounded Rectangle 120">
              <a:extLst>
                <a:ext uri="{FF2B5EF4-FFF2-40B4-BE49-F238E27FC236}">
                  <a16:creationId xmlns:a16="http://schemas.microsoft.com/office/drawing/2014/main" id="{833D65FC-D5FB-4F8D-A316-93B3D24CF8B0}"/>
                </a:ext>
              </a:extLst>
            </p:cNvPr>
            <p:cNvSpPr/>
            <p:nvPr/>
          </p:nvSpPr>
          <p:spPr bwMode="auto">
            <a:xfrm>
              <a:off x="7624931" y="1340046"/>
              <a:ext cx="1410853" cy="41710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IN" b="1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HOBING</a:t>
              </a:r>
            </a:p>
          </p:txBody>
        </p:sp>
        <p:sp>
          <p:nvSpPr>
            <p:cNvPr id="28" name="Right Arrow 118">
              <a:extLst>
                <a:ext uri="{FF2B5EF4-FFF2-40B4-BE49-F238E27FC236}">
                  <a16:creationId xmlns:a16="http://schemas.microsoft.com/office/drawing/2014/main" id="{D5DD5ECD-0C6D-4B60-AD5A-A0A2F83CAA7C}"/>
                </a:ext>
              </a:extLst>
            </p:cNvPr>
            <p:cNvSpPr/>
            <p:nvPr/>
          </p:nvSpPr>
          <p:spPr bwMode="auto">
            <a:xfrm>
              <a:off x="7251289" y="1407012"/>
              <a:ext cx="326307" cy="298797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  <p:sp>
          <p:nvSpPr>
            <p:cNvPr id="29" name="Rounded Rectangle 120">
              <a:extLst>
                <a:ext uri="{FF2B5EF4-FFF2-40B4-BE49-F238E27FC236}">
                  <a16:creationId xmlns:a16="http://schemas.microsoft.com/office/drawing/2014/main" id="{FFA1C000-B843-4F52-923E-33BE7D14955D}"/>
                </a:ext>
              </a:extLst>
            </p:cNvPr>
            <p:cNvSpPr/>
            <p:nvPr/>
          </p:nvSpPr>
          <p:spPr bwMode="auto">
            <a:xfrm>
              <a:off x="1967970" y="2822432"/>
              <a:ext cx="1494146" cy="417107"/>
            </a:xfrm>
            <a:prstGeom prst="roundRect">
              <a:avLst/>
            </a:prstGeom>
            <a:solidFill>
              <a:srgbClr val="FF9953"/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18288" tIns="0" rIns="0" bIns="0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 dirty="0">
                  <a:solidFill>
                    <a:schemeClr val="tx2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DISPATCH TO HMSI</a:t>
              </a:r>
            </a:p>
          </p:txBody>
        </p:sp>
        <p:sp>
          <p:nvSpPr>
            <p:cNvPr id="30" name="Right Arrow 115">
              <a:extLst>
                <a:ext uri="{FF2B5EF4-FFF2-40B4-BE49-F238E27FC236}">
                  <a16:creationId xmlns:a16="http://schemas.microsoft.com/office/drawing/2014/main" id="{866B2B78-AFB3-42C5-9308-B67E184419E1}"/>
                </a:ext>
              </a:extLst>
            </p:cNvPr>
            <p:cNvSpPr/>
            <p:nvPr/>
          </p:nvSpPr>
          <p:spPr bwMode="auto">
            <a:xfrm>
              <a:off x="1586188" y="2911642"/>
              <a:ext cx="329739" cy="299182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8288" tIns="0" rIns="0" bIns="0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IN" sz="7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E2589B-6DCA-45EC-A127-E01B07B15ADF}"/>
              </a:ext>
            </a:extLst>
          </p:cNvPr>
          <p:cNvCxnSpPr>
            <a:stCxn id="20" idx="0"/>
          </p:cNvCxnSpPr>
          <p:nvPr/>
        </p:nvCxnSpPr>
        <p:spPr bwMode="auto">
          <a:xfrm>
            <a:off x="800239" y="3348128"/>
            <a:ext cx="914400" cy="914400"/>
          </a:xfrm>
          <a:prstGeom prst="line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9263B02-8163-4C3A-AA68-BCAB9D4BDFD9}"/>
              </a:ext>
            </a:extLst>
          </p:cNvPr>
          <p:cNvSpPr/>
          <p:nvPr/>
        </p:nvSpPr>
        <p:spPr>
          <a:xfrm>
            <a:off x="962526" y="3262962"/>
            <a:ext cx="182880" cy="154005"/>
          </a:xfrm>
          <a:custGeom>
            <a:avLst/>
            <a:gdLst>
              <a:gd name="connsiteX0" fmla="*/ 0 w 182880"/>
              <a:gd name="connsiteY0" fmla="*/ 154005 h 154005"/>
              <a:gd name="connsiteX1" fmla="*/ 0 w 182880"/>
              <a:gd name="connsiteY1" fmla="*/ 0 h 154005"/>
              <a:gd name="connsiteX2" fmla="*/ 182880 w 182880"/>
              <a:gd name="connsiteY2" fmla="*/ 0 h 15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154005">
                <a:moveTo>
                  <a:pt x="0" y="154005"/>
                </a:moveTo>
                <a:lnTo>
                  <a:pt x="0" y="0"/>
                </a:lnTo>
                <a:lnTo>
                  <a:pt x="182880" y="0"/>
                </a:lnTo>
              </a:path>
            </a:pathLst>
          </a:custGeom>
          <a:noFill/>
          <a:ln w="19050"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A41225-00D8-4836-BBFF-4D4389F7CB98}"/>
              </a:ext>
            </a:extLst>
          </p:cNvPr>
          <p:cNvSpPr txBox="1"/>
          <p:nvPr/>
        </p:nvSpPr>
        <p:spPr>
          <a:xfrm>
            <a:off x="1126953" y="3125619"/>
            <a:ext cx="991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Outflow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804A9F1-51C0-40E4-9540-F977AECF6D6F}"/>
              </a:ext>
            </a:extLst>
          </p:cNvPr>
          <p:cNvSpPr/>
          <p:nvPr/>
        </p:nvSpPr>
        <p:spPr>
          <a:xfrm>
            <a:off x="2459891" y="4234678"/>
            <a:ext cx="182880" cy="154005"/>
          </a:xfrm>
          <a:custGeom>
            <a:avLst/>
            <a:gdLst>
              <a:gd name="connsiteX0" fmla="*/ 0 w 182880"/>
              <a:gd name="connsiteY0" fmla="*/ 154005 h 154005"/>
              <a:gd name="connsiteX1" fmla="*/ 0 w 182880"/>
              <a:gd name="connsiteY1" fmla="*/ 0 h 154005"/>
              <a:gd name="connsiteX2" fmla="*/ 182880 w 182880"/>
              <a:gd name="connsiteY2" fmla="*/ 0 h 15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154005">
                <a:moveTo>
                  <a:pt x="0" y="154005"/>
                </a:moveTo>
                <a:lnTo>
                  <a:pt x="0" y="0"/>
                </a:lnTo>
                <a:lnTo>
                  <a:pt x="182880" y="0"/>
                </a:lnTo>
              </a:path>
            </a:pathLst>
          </a:custGeom>
          <a:noFill/>
          <a:ln w="19050"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F2DD96-9261-4FCB-9DEA-620921B97EA3}"/>
              </a:ext>
            </a:extLst>
          </p:cNvPr>
          <p:cNvSpPr txBox="1"/>
          <p:nvPr/>
        </p:nvSpPr>
        <p:spPr>
          <a:xfrm>
            <a:off x="2624318" y="4097335"/>
            <a:ext cx="132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Occurrence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4482F0F-1F3C-4E3D-A796-2470D6D7AF8E}"/>
              </a:ext>
            </a:extLst>
          </p:cNvPr>
          <p:cNvSpPr/>
          <p:nvPr/>
        </p:nvSpPr>
        <p:spPr>
          <a:xfrm flipH="1" flipV="1">
            <a:off x="8765723" y="3929643"/>
            <a:ext cx="160668" cy="158734"/>
          </a:xfrm>
          <a:custGeom>
            <a:avLst/>
            <a:gdLst>
              <a:gd name="connsiteX0" fmla="*/ 0 w 182880"/>
              <a:gd name="connsiteY0" fmla="*/ 154005 h 154005"/>
              <a:gd name="connsiteX1" fmla="*/ 0 w 182880"/>
              <a:gd name="connsiteY1" fmla="*/ 0 h 154005"/>
              <a:gd name="connsiteX2" fmla="*/ 182880 w 182880"/>
              <a:gd name="connsiteY2" fmla="*/ 0 h 15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" h="154005">
                <a:moveTo>
                  <a:pt x="0" y="154005"/>
                </a:moveTo>
                <a:lnTo>
                  <a:pt x="0" y="0"/>
                </a:lnTo>
                <a:lnTo>
                  <a:pt x="182880" y="0"/>
                </a:lnTo>
              </a:path>
            </a:pathLst>
          </a:custGeom>
          <a:noFill/>
          <a:ln w="19050"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03A7C7-D88F-45F8-B69A-184360105DBA}"/>
              </a:ext>
            </a:extLst>
          </p:cNvPr>
          <p:cNvSpPr txBox="1"/>
          <p:nvPr/>
        </p:nvSpPr>
        <p:spPr>
          <a:xfrm>
            <a:off x="7544768" y="3957245"/>
            <a:ext cx="132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Occurrence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712D29-34A2-4B50-A9C4-4F14197676D7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Teeth Damage Occurrence and Outflow area Identified</a:t>
            </a:r>
          </a:p>
        </p:txBody>
      </p:sp>
    </p:spTree>
    <p:extLst>
      <p:ext uri="{BB962C8B-B14F-4D97-AF65-F5344CB8AC3E}">
        <p14:creationId xmlns:p14="http://schemas.microsoft.com/office/powerpoint/2010/main" val="38733156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8BAADEA-258C-4258-9243-5D5A75BB6FB8}"/>
              </a:ext>
            </a:extLst>
          </p:cNvPr>
          <p:cNvGrpSpPr/>
          <p:nvPr/>
        </p:nvGrpSpPr>
        <p:grpSpPr>
          <a:xfrm>
            <a:off x="5084622" y="1382580"/>
            <a:ext cx="1446641" cy="1337116"/>
            <a:chOff x="5831654" y="2700321"/>
            <a:chExt cx="1446641" cy="133711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11DA98F-FF05-4A63-BABF-78870A626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1" t="12163" r="15781" b="10566"/>
            <a:stretch/>
          </p:blipFill>
          <p:spPr>
            <a:xfrm>
              <a:off x="5831654" y="2700321"/>
              <a:ext cx="1446641" cy="1337116"/>
            </a:xfrm>
            <a:prstGeom prst="rect">
              <a:avLst/>
            </a:prstGeom>
          </p:spPr>
        </p:pic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F2D6D00-DC5D-4F3A-A776-62D5F40F6CD0}"/>
                </a:ext>
              </a:extLst>
            </p:cNvPr>
            <p:cNvSpPr/>
            <p:nvPr/>
          </p:nvSpPr>
          <p:spPr>
            <a:xfrm>
              <a:off x="6142785" y="2783071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2E8A93-7376-4CC3-93DB-AFD2674F4B32}"/>
              </a:ext>
            </a:extLst>
          </p:cNvPr>
          <p:cNvGrpSpPr/>
          <p:nvPr/>
        </p:nvGrpSpPr>
        <p:grpSpPr>
          <a:xfrm>
            <a:off x="4163937" y="1382580"/>
            <a:ext cx="1152326" cy="1337116"/>
            <a:chOff x="4580620" y="2723139"/>
            <a:chExt cx="1152326" cy="1337116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6BA7AA8-10F8-4143-A352-2256F8554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285" t="12163" r="25099" b="10566"/>
            <a:stretch/>
          </p:blipFill>
          <p:spPr>
            <a:xfrm>
              <a:off x="4580620" y="2723139"/>
              <a:ext cx="1152326" cy="1337116"/>
            </a:xfrm>
            <a:prstGeom prst="rect">
              <a:avLst/>
            </a:prstGeom>
          </p:spPr>
        </p:pic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C716B77-0491-458D-8667-046EB5DAA5EF}"/>
                </a:ext>
              </a:extLst>
            </p:cNvPr>
            <p:cNvSpPr/>
            <p:nvPr/>
          </p:nvSpPr>
          <p:spPr>
            <a:xfrm>
              <a:off x="4971652" y="2978179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A10E3B-E0F7-4D12-8F8D-3BD9B3FAD872}"/>
              </a:ext>
            </a:extLst>
          </p:cNvPr>
          <p:cNvGrpSpPr/>
          <p:nvPr/>
        </p:nvGrpSpPr>
        <p:grpSpPr>
          <a:xfrm>
            <a:off x="3100932" y="1382580"/>
            <a:ext cx="1247348" cy="1337116"/>
            <a:chOff x="3011835" y="2609242"/>
            <a:chExt cx="1247348" cy="1337116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AEAFC20-C2F0-4533-8421-C3812E63C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448" t="12163" r="21937" b="10566"/>
            <a:stretch/>
          </p:blipFill>
          <p:spPr>
            <a:xfrm>
              <a:off x="3011835" y="2609242"/>
              <a:ext cx="1247348" cy="1337116"/>
            </a:xfrm>
            <a:prstGeom prst="rect">
              <a:avLst/>
            </a:prstGeom>
          </p:spPr>
        </p:pic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CC06303-03B1-480B-8463-59C1A2DE92D8}"/>
                </a:ext>
              </a:extLst>
            </p:cNvPr>
            <p:cNvSpPr/>
            <p:nvPr/>
          </p:nvSpPr>
          <p:spPr>
            <a:xfrm>
              <a:off x="3880949" y="3101647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89" name="テキスト ボックス 9">
            <a:extLst>
              <a:ext uri="{FF2B5EF4-FFF2-40B4-BE49-F238E27FC236}">
                <a16:creationId xmlns:a16="http://schemas.microsoft.com/office/drawing/2014/main" id="{5BFCC853-244D-462D-990D-59FD2E0D6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5050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TEETH DAMAGE-DAMAGE COMPARISON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156AB7-9BA9-4FF1-B46A-DAE6869666A2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Lower TTCE Damages to be </a:t>
            </a:r>
            <a:r>
              <a:rPr kumimoji="1" lang="en-US" sz="1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Analysed</a:t>
            </a:r>
            <a:endParaRPr kumimoji="1" 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CE4A3B-43CA-494E-8CB7-C94B6EBA24F1}"/>
              </a:ext>
            </a:extLst>
          </p:cNvPr>
          <p:cNvSpPr/>
          <p:nvPr/>
        </p:nvSpPr>
        <p:spPr>
          <a:xfrm>
            <a:off x="32245" y="970554"/>
            <a:ext cx="2962915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Customer Reported Dents:-  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A2DB1F-A667-4F3A-B39E-E62E2572ADC9}"/>
              </a:ext>
            </a:extLst>
          </p:cNvPr>
          <p:cNvGrpSpPr/>
          <p:nvPr/>
        </p:nvGrpSpPr>
        <p:grpSpPr>
          <a:xfrm>
            <a:off x="3260668" y="1021904"/>
            <a:ext cx="3112474" cy="1697816"/>
            <a:chOff x="3467903" y="704854"/>
            <a:chExt cx="5349524" cy="304140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89A68E4-ADA9-4802-A79B-276224801E85}"/>
                </a:ext>
              </a:extLst>
            </p:cNvPr>
            <p:cNvSpPr/>
            <p:nvPr/>
          </p:nvSpPr>
          <p:spPr>
            <a:xfrm>
              <a:off x="3467903" y="704854"/>
              <a:ext cx="4804904" cy="50998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Dent Location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C5BFAE3-B558-46A7-9760-293BE230B11B}"/>
                </a:ext>
              </a:extLst>
            </p:cNvPr>
            <p:cNvGrpSpPr/>
            <p:nvPr/>
          </p:nvGrpSpPr>
          <p:grpSpPr>
            <a:xfrm>
              <a:off x="3725994" y="3225833"/>
              <a:ext cx="5091433" cy="520426"/>
              <a:chOff x="3730703" y="3282958"/>
              <a:chExt cx="5091433" cy="52042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6173AA8-C50C-42DA-8796-CB4C81019DE1}"/>
                  </a:ext>
                </a:extLst>
              </p:cNvPr>
              <p:cNvSpPr/>
              <p:nvPr/>
            </p:nvSpPr>
            <p:spPr>
              <a:xfrm>
                <a:off x="3730703" y="3282958"/>
                <a:ext cx="1115609" cy="3551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rPr>
                  <a:t>Tip Area 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7D77C87-59AB-4614-85D3-E7049E52A680}"/>
                  </a:ext>
                </a:extLst>
              </p:cNvPr>
              <p:cNvSpPr/>
              <p:nvPr/>
            </p:nvSpPr>
            <p:spPr>
              <a:xfrm>
                <a:off x="5378949" y="3334746"/>
                <a:ext cx="1882460" cy="46863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rPr>
                  <a:t>Semitopping</a:t>
                </a:r>
                <a:endParaRPr 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2E1D9CC-4C46-4E88-B052-840A9682AD3F}"/>
                  </a:ext>
                </a:extLst>
              </p:cNvPr>
              <p:cNvSpPr/>
              <p:nvPr/>
            </p:nvSpPr>
            <p:spPr>
              <a:xfrm>
                <a:off x="7240735" y="3427779"/>
                <a:ext cx="1581401" cy="3551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Meiryo" panose="020B0604030504040204" pitchFamily="34" charset="-128"/>
                    <a:ea typeface="Meiryo" panose="020B0604030504040204" pitchFamily="34" charset="-128"/>
                    <a:cs typeface="Meiryo" panose="020B0604030504040204" pitchFamily="34" charset="-128"/>
                  </a:rPr>
                  <a:t>Bottom Edge </a:t>
                </a:r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1BDBA856-2EAE-4CD1-9362-7601CDDD450C}"/>
              </a:ext>
            </a:extLst>
          </p:cNvPr>
          <p:cNvSpPr/>
          <p:nvPr/>
        </p:nvSpPr>
        <p:spPr>
          <a:xfrm>
            <a:off x="0" y="3166432"/>
            <a:ext cx="2962915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Inhouse Reported Dents:- 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6E814DC-30C4-4C8E-AEF3-550C264590B5}"/>
              </a:ext>
            </a:extLst>
          </p:cNvPr>
          <p:cNvGrpSpPr/>
          <p:nvPr/>
        </p:nvGrpSpPr>
        <p:grpSpPr>
          <a:xfrm>
            <a:off x="48497" y="1426750"/>
            <a:ext cx="3011328" cy="1459255"/>
            <a:chOff x="114686" y="1017584"/>
            <a:chExt cx="3011328" cy="145925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96B9C8E-12F5-4220-A6E4-EAAF0D1C5F3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clrChange>
                <a:clrFrom>
                  <a:srgbClr val="9A5F61"/>
                </a:clrFrom>
                <a:clrTo>
                  <a:srgbClr val="9A5F61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686" y="1017584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8FD644-7AA1-46B7-81C1-BB1A0D2A7F5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7944"/>
            <a:stretch/>
          </p:blipFill>
          <p:spPr>
            <a:xfrm>
              <a:off x="1133541" y="1017584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6F3E00B-6578-4B04-AF43-BEA7740181B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4762"/>
            <a:stretch/>
          </p:blipFill>
          <p:spPr>
            <a:xfrm>
              <a:off x="114686" y="1782039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F0A4CAF-7660-49B8-8B10-E50B2DEC20EB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b="32886"/>
            <a:stretch/>
          </p:blipFill>
          <p:spPr>
            <a:xfrm>
              <a:off x="1133541" y="1782039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E18613E-50CA-4D02-8D74-13692819F48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7614" y="1017584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D1921C1-F518-4F29-84AF-6DD889B9FFB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8"/>
            <a:srcRect l="30665" t="4667" r="2471" b="5308"/>
            <a:stretch/>
          </p:blipFill>
          <p:spPr>
            <a:xfrm>
              <a:off x="2157614" y="1782039"/>
              <a:ext cx="968400" cy="694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37" name="Table 85">
            <a:extLst>
              <a:ext uri="{FF2B5EF4-FFF2-40B4-BE49-F238E27FC236}">
                <a16:creationId xmlns:a16="http://schemas.microsoft.com/office/drawing/2014/main" id="{7B247CAC-54B0-44F1-B588-852BEB50C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29070"/>
              </p:ext>
            </p:extLst>
          </p:nvPr>
        </p:nvGraphicFramePr>
        <p:xfrm>
          <a:off x="6564122" y="1237630"/>
          <a:ext cx="242622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876">
                  <a:extLst>
                    <a:ext uri="{9D8B030D-6E8A-4147-A177-3AD203B41FA5}">
                      <a16:colId xmlns:a16="http://schemas.microsoft.com/office/drawing/2014/main" val="4160212660"/>
                    </a:ext>
                  </a:extLst>
                </a:gridCol>
                <a:gridCol w="846819">
                  <a:extLst>
                    <a:ext uri="{9D8B030D-6E8A-4147-A177-3AD203B41FA5}">
                      <a16:colId xmlns:a16="http://schemas.microsoft.com/office/drawing/2014/main" val="4278797519"/>
                    </a:ext>
                  </a:extLst>
                </a:gridCol>
                <a:gridCol w="959526">
                  <a:extLst>
                    <a:ext uri="{9D8B030D-6E8A-4147-A177-3AD203B41FA5}">
                      <a16:colId xmlns:a16="http://schemas.microsoft.com/office/drawing/2014/main" val="2764314228"/>
                    </a:ext>
                  </a:extLst>
                </a:gridCol>
              </a:tblGrid>
              <a:tr h="34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TTCE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(0.016 Max)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Hard/Soft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798501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282476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39807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010808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370735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979944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C009BBCB-79D1-490E-AB0E-38D9AD63E819}"/>
              </a:ext>
            </a:extLst>
          </p:cNvPr>
          <p:cNvSpPr/>
          <p:nvPr/>
        </p:nvSpPr>
        <p:spPr>
          <a:xfrm>
            <a:off x="6610775" y="985942"/>
            <a:ext cx="2426221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772891-0F06-44EB-AE2C-D4E49584908C}"/>
              </a:ext>
            </a:extLst>
          </p:cNvPr>
          <p:cNvGrpSpPr/>
          <p:nvPr/>
        </p:nvGrpSpPr>
        <p:grpSpPr>
          <a:xfrm>
            <a:off x="87115" y="3547525"/>
            <a:ext cx="2875800" cy="2437773"/>
            <a:chOff x="138207" y="3329598"/>
            <a:chExt cx="2875800" cy="243777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F2FCD6B-7785-4A75-906E-580DEBF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279681" y="3188335"/>
              <a:ext cx="1301818" cy="15843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62BA33A-FFD1-46DF-90D6-A2457AE5C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760"/>
            <a:stretch/>
          </p:blipFill>
          <p:spPr>
            <a:xfrm rot="16200000">
              <a:off x="1764782" y="3382191"/>
              <a:ext cx="1301817" cy="11966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73204F-C81E-4340-B81C-3A0126CCD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0901" r="10658"/>
            <a:stretch/>
          </p:blipFill>
          <p:spPr>
            <a:xfrm rot="16200000">
              <a:off x="420946" y="4432545"/>
              <a:ext cx="1018865" cy="15843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530ABC9-3565-4A74-98F2-56F31769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5400000">
              <a:off x="1900281" y="4654038"/>
              <a:ext cx="1030817" cy="1195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1DC5FC6-AEC5-4062-B457-7A805CDCB1B8}"/>
              </a:ext>
            </a:extLst>
          </p:cNvPr>
          <p:cNvSpPr/>
          <p:nvPr/>
        </p:nvSpPr>
        <p:spPr>
          <a:xfrm>
            <a:off x="608512" y="3742933"/>
            <a:ext cx="317567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68DB6E-7252-4C1B-9701-1FD26B41A077}"/>
              </a:ext>
            </a:extLst>
          </p:cNvPr>
          <p:cNvSpPr/>
          <p:nvPr/>
        </p:nvSpPr>
        <p:spPr>
          <a:xfrm>
            <a:off x="2146548" y="4141153"/>
            <a:ext cx="278465" cy="258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56FCB08-ACE2-4CAC-9159-D03CB9ECF9A2}"/>
              </a:ext>
            </a:extLst>
          </p:cNvPr>
          <p:cNvSpPr/>
          <p:nvPr/>
        </p:nvSpPr>
        <p:spPr>
          <a:xfrm>
            <a:off x="2266621" y="5215315"/>
            <a:ext cx="278465" cy="258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B9DDDC0-CE45-48B5-BFDE-C78457247CCF}"/>
              </a:ext>
            </a:extLst>
          </p:cNvPr>
          <p:cNvSpPr/>
          <p:nvPr/>
        </p:nvSpPr>
        <p:spPr>
          <a:xfrm>
            <a:off x="647614" y="5475360"/>
            <a:ext cx="278465" cy="258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181A34D-E446-46AF-A40E-43128DF3B21E}"/>
              </a:ext>
            </a:extLst>
          </p:cNvPr>
          <p:cNvGrpSpPr/>
          <p:nvPr/>
        </p:nvGrpSpPr>
        <p:grpSpPr>
          <a:xfrm>
            <a:off x="5223499" y="3903444"/>
            <a:ext cx="1446641" cy="1337116"/>
            <a:chOff x="5831654" y="2700321"/>
            <a:chExt cx="1446641" cy="133711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63B5854-B104-4323-B878-4AA9EB078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21" t="12163" r="15781" b="10566"/>
            <a:stretch/>
          </p:blipFill>
          <p:spPr>
            <a:xfrm>
              <a:off x="5831654" y="2700321"/>
              <a:ext cx="1446641" cy="1337116"/>
            </a:xfrm>
            <a:prstGeom prst="rect">
              <a:avLst/>
            </a:prstGeom>
          </p:spPr>
        </p:pic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71BAAB-219B-416A-8596-69E111791FEC}"/>
                </a:ext>
              </a:extLst>
            </p:cNvPr>
            <p:cNvSpPr/>
            <p:nvPr/>
          </p:nvSpPr>
          <p:spPr>
            <a:xfrm>
              <a:off x="6407349" y="2995310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6811ECC-E511-4283-BF96-EEE7F530F5B9}"/>
              </a:ext>
            </a:extLst>
          </p:cNvPr>
          <p:cNvGrpSpPr/>
          <p:nvPr/>
        </p:nvGrpSpPr>
        <p:grpSpPr>
          <a:xfrm>
            <a:off x="4316066" y="3903444"/>
            <a:ext cx="1152326" cy="1337116"/>
            <a:chOff x="4580620" y="2723139"/>
            <a:chExt cx="1152326" cy="1337116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266DBA3-DBF3-4938-95A1-88F5B2AA3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285" t="12163" r="25099" b="10566"/>
            <a:stretch/>
          </p:blipFill>
          <p:spPr>
            <a:xfrm>
              <a:off x="4580620" y="2723139"/>
              <a:ext cx="1152326" cy="1337116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CFD3DC9-3991-41FC-9E9A-EEDE11367339}"/>
                </a:ext>
              </a:extLst>
            </p:cNvPr>
            <p:cNvSpPr/>
            <p:nvPr/>
          </p:nvSpPr>
          <p:spPr>
            <a:xfrm>
              <a:off x="5132004" y="3018128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8F02ADE-7AD0-4632-B75C-526B4BCE7B3E}"/>
              </a:ext>
            </a:extLst>
          </p:cNvPr>
          <p:cNvGrpSpPr/>
          <p:nvPr/>
        </p:nvGrpSpPr>
        <p:grpSpPr>
          <a:xfrm>
            <a:off x="3253061" y="3903444"/>
            <a:ext cx="1247348" cy="1337116"/>
            <a:chOff x="3011835" y="2609242"/>
            <a:chExt cx="1247348" cy="1337116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F10C26F-870A-47B5-804F-AE2099BC6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448" t="12163" r="21937" b="10566"/>
            <a:stretch/>
          </p:blipFill>
          <p:spPr>
            <a:xfrm>
              <a:off x="3011835" y="2609242"/>
              <a:ext cx="1247348" cy="1337116"/>
            </a:xfrm>
            <a:prstGeom prst="rect">
              <a:avLst/>
            </a:prstGeom>
          </p:spPr>
        </p:pic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7AF5FD2-7DC3-4A7B-8DC2-A6009CAE7CF4}"/>
                </a:ext>
              </a:extLst>
            </p:cNvPr>
            <p:cNvSpPr/>
            <p:nvPr/>
          </p:nvSpPr>
          <p:spPr>
            <a:xfrm>
              <a:off x="3748118" y="3159175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E159578C-F132-4695-90F6-76B2D630E2A3}"/>
              </a:ext>
            </a:extLst>
          </p:cNvPr>
          <p:cNvSpPr/>
          <p:nvPr/>
        </p:nvSpPr>
        <p:spPr>
          <a:xfrm>
            <a:off x="3385485" y="3598997"/>
            <a:ext cx="2795602" cy="28469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Dent Location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CA3544-3629-4337-9C62-7C6AF0BBA512}"/>
              </a:ext>
            </a:extLst>
          </p:cNvPr>
          <p:cNvSpPr/>
          <p:nvPr/>
        </p:nvSpPr>
        <p:spPr>
          <a:xfrm>
            <a:off x="3724322" y="5042325"/>
            <a:ext cx="649087" cy="1982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Tip Area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6C85E20-FAC1-4102-AFDF-C23AA29EF8AE}"/>
              </a:ext>
            </a:extLst>
          </p:cNvPr>
          <p:cNvSpPr/>
          <p:nvPr/>
        </p:nvSpPr>
        <p:spPr>
          <a:xfrm>
            <a:off x="4657725" y="5109755"/>
            <a:ext cx="9200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Teeth </a:t>
            </a:r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CC1FABB-1AAD-48BA-BDAE-E74A846F7DF2}"/>
              </a:ext>
            </a:extLst>
          </p:cNvPr>
          <p:cNvSpPr/>
          <p:nvPr/>
        </p:nvSpPr>
        <p:spPr>
          <a:xfrm>
            <a:off x="5563414" y="5109755"/>
            <a:ext cx="1047361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Semitopping</a:t>
            </a:r>
            <a:endParaRPr 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graphicFrame>
        <p:nvGraphicFramePr>
          <p:cNvPr id="107" name="Table 85">
            <a:extLst>
              <a:ext uri="{FF2B5EF4-FFF2-40B4-BE49-F238E27FC236}">
                <a16:creationId xmlns:a16="http://schemas.microsoft.com/office/drawing/2014/main" id="{1223AE46-BE36-45BC-A9FA-07A371D70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66510"/>
              </p:ext>
            </p:extLst>
          </p:nvPr>
        </p:nvGraphicFramePr>
        <p:xfrm>
          <a:off x="6610775" y="3566409"/>
          <a:ext cx="242622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876">
                  <a:extLst>
                    <a:ext uri="{9D8B030D-6E8A-4147-A177-3AD203B41FA5}">
                      <a16:colId xmlns:a16="http://schemas.microsoft.com/office/drawing/2014/main" val="4160212660"/>
                    </a:ext>
                  </a:extLst>
                </a:gridCol>
                <a:gridCol w="846819">
                  <a:extLst>
                    <a:ext uri="{9D8B030D-6E8A-4147-A177-3AD203B41FA5}">
                      <a16:colId xmlns:a16="http://schemas.microsoft.com/office/drawing/2014/main" val="4278797519"/>
                    </a:ext>
                  </a:extLst>
                </a:gridCol>
                <a:gridCol w="959526">
                  <a:extLst>
                    <a:ext uri="{9D8B030D-6E8A-4147-A177-3AD203B41FA5}">
                      <a16:colId xmlns:a16="http://schemas.microsoft.com/office/drawing/2014/main" val="2764314228"/>
                    </a:ext>
                  </a:extLst>
                </a:gridCol>
              </a:tblGrid>
              <a:tr h="34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SLNO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TTCE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(0.016 Max)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Hard/Soft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798501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0.045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282476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0.072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39807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010808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370735"/>
                  </a:ext>
                </a:extLst>
              </a:tr>
              <a:tr h="21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0.081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Meiryo" panose="020B0604030504040204" pitchFamily="34" charset="-128"/>
                          <a:ea typeface="Meiryo" panose="020B0604030504040204" pitchFamily="34" charset="-128"/>
                          <a:cs typeface="+mn-cs"/>
                        </a:rPr>
                        <a:t>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97994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0BEA8B2-8659-40F5-9C74-F900FF77BF7D}"/>
              </a:ext>
            </a:extLst>
          </p:cNvPr>
          <p:cNvSpPr/>
          <p:nvPr/>
        </p:nvSpPr>
        <p:spPr>
          <a:xfrm>
            <a:off x="5068405" y="5671572"/>
            <a:ext cx="3973771" cy="77529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Higher TTCE part not Flowing to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Soft Dents Majorly detected at Inhouse</a:t>
            </a:r>
          </a:p>
        </p:txBody>
      </p:sp>
    </p:spTree>
    <p:extLst>
      <p:ext uri="{BB962C8B-B14F-4D97-AF65-F5344CB8AC3E}">
        <p14:creationId xmlns:p14="http://schemas.microsoft.com/office/powerpoint/2010/main" val="137174662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8A0502C-6E07-4766-9526-4405424F2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13489"/>
              </p:ext>
            </p:extLst>
          </p:nvPr>
        </p:nvGraphicFramePr>
        <p:xfrm>
          <a:off x="17777" y="3268599"/>
          <a:ext cx="9028761" cy="3275817"/>
        </p:xfrm>
        <a:graphic>
          <a:graphicData uri="http://schemas.openxmlformats.org/drawingml/2006/table">
            <a:tbl>
              <a:tblPr/>
              <a:tblGrid>
                <a:gridCol w="1686970">
                  <a:extLst>
                    <a:ext uri="{9D8B030D-6E8A-4147-A177-3AD203B41FA5}">
                      <a16:colId xmlns:a16="http://schemas.microsoft.com/office/drawing/2014/main" val="841175546"/>
                    </a:ext>
                  </a:extLst>
                </a:gridCol>
                <a:gridCol w="1735447">
                  <a:extLst>
                    <a:ext uri="{9D8B030D-6E8A-4147-A177-3AD203B41FA5}">
                      <a16:colId xmlns:a16="http://schemas.microsoft.com/office/drawing/2014/main" val="1281462446"/>
                    </a:ext>
                  </a:extLst>
                </a:gridCol>
                <a:gridCol w="2330177">
                  <a:extLst>
                    <a:ext uri="{9D8B030D-6E8A-4147-A177-3AD203B41FA5}">
                      <a16:colId xmlns:a16="http://schemas.microsoft.com/office/drawing/2014/main" val="4249713215"/>
                    </a:ext>
                  </a:extLst>
                </a:gridCol>
                <a:gridCol w="2232682">
                  <a:extLst>
                    <a:ext uri="{9D8B030D-6E8A-4147-A177-3AD203B41FA5}">
                      <a16:colId xmlns:a16="http://schemas.microsoft.com/office/drawing/2014/main" val="299588554"/>
                    </a:ext>
                  </a:extLst>
                </a:gridCol>
                <a:gridCol w="604481">
                  <a:extLst>
                    <a:ext uri="{9D8B030D-6E8A-4147-A177-3AD203B41FA5}">
                      <a16:colId xmlns:a16="http://schemas.microsoft.com/office/drawing/2014/main" val="3225690232"/>
                    </a:ext>
                  </a:extLst>
                </a:gridCol>
                <a:gridCol w="439004">
                  <a:extLst>
                    <a:ext uri="{9D8B030D-6E8A-4147-A177-3AD203B41FA5}">
                      <a16:colId xmlns:a16="http://schemas.microsoft.com/office/drawing/2014/main" val="1283092608"/>
                    </a:ext>
                  </a:extLst>
                </a:gridCol>
              </a:tblGrid>
              <a:tr h="310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Before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853684"/>
                  </a:ext>
                </a:extLst>
              </a:tr>
              <a:tr h="14462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 Touching at Unloading Pallet of Shaving due to pallet worn out and Broken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Output Pallet Design Changed to avoid breakages and Part to part Hit.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(L1, L2 Implemented)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Hubli/Gaurav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Ο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682530"/>
                  </a:ext>
                </a:extLst>
              </a:tr>
              <a:tr h="15152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Parts Slipping from Slots in Bin and Possible to Touch Each other when Transport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Immediate: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NG Bins Identified and Removed From System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Permanent: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100% Inspection of Bin Before  Issue to 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Krishna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Ο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3665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2B0AA1-A959-4D8A-9D17-6AE01BCCC4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2" r="27921"/>
          <a:stretch/>
        </p:blipFill>
        <p:spPr>
          <a:xfrm>
            <a:off x="115238" y="1260375"/>
            <a:ext cx="1135222" cy="1713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9781A-8069-4916-A25C-3C97C4475A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94" t="26367" r="24994"/>
          <a:stretch/>
        </p:blipFill>
        <p:spPr>
          <a:xfrm>
            <a:off x="1298678" y="1260374"/>
            <a:ext cx="1135222" cy="1713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A2646-07C8-4509-A9C1-9696633DF6E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77" t="27862" b="29628"/>
          <a:stretch/>
        </p:blipFill>
        <p:spPr>
          <a:xfrm rot="5400000">
            <a:off x="2139811" y="1651209"/>
            <a:ext cx="1687952" cy="92829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F65EEB-CF89-4904-9FAA-CFD230B695A4}"/>
              </a:ext>
            </a:extLst>
          </p:cNvPr>
          <p:cNvSpPr/>
          <p:nvPr/>
        </p:nvSpPr>
        <p:spPr>
          <a:xfrm>
            <a:off x="596377" y="1714455"/>
            <a:ext cx="385010" cy="3675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08C687-5353-4F57-B1E5-70260CE43D48}"/>
              </a:ext>
            </a:extLst>
          </p:cNvPr>
          <p:cNvSpPr/>
          <p:nvPr/>
        </p:nvSpPr>
        <p:spPr>
          <a:xfrm>
            <a:off x="1766845" y="1385651"/>
            <a:ext cx="385010" cy="3675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E3D79A-5479-498F-A170-617D51DBB563}"/>
              </a:ext>
            </a:extLst>
          </p:cNvPr>
          <p:cNvSpPr/>
          <p:nvPr/>
        </p:nvSpPr>
        <p:spPr>
          <a:xfrm>
            <a:off x="2670850" y="2222550"/>
            <a:ext cx="385010" cy="36753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4738F0-223E-4087-A4B5-CEFD6276B3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9720" y="1249747"/>
            <a:ext cx="1650438" cy="11459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E6DFD9-5F62-4320-B48B-AB96899F634F}"/>
              </a:ext>
            </a:extLst>
          </p:cNvPr>
          <p:cNvSpPr/>
          <p:nvPr/>
        </p:nvSpPr>
        <p:spPr>
          <a:xfrm>
            <a:off x="100702" y="837398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OBSERVATIONS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80D54-5499-4343-B5BF-8592AA5390EF}"/>
              </a:ext>
            </a:extLst>
          </p:cNvPr>
          <p:cNvSpPr/>
          <p:nvPr/>
        </p:nvSpPr>
        <p:spPr>
          <a:xfrm>
            <a:off x="6906819" y="1260374"/>
            <a:ext cx="2121944" cy="1713829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Conclusion:</a:t>
            </a:r>
          </a:p>
          <a:p>
            <a:endParaRPr lang="en-US" sz="1100" b="1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 OK parts also Create Noise.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Small Nicks at tip Not Detected at MAP ID.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Nature of Damage: Damage on OD which bulged to Flank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8E65AC-F423-4DE8-8859-060E084D4785}"/>
              </a:ext>
            </a:extLst>
          </p:cNvPr>
          <p:cNvSpPr/>
          <p:nvPr/>
        </p:nvSpPr>
        <p:spPr>
          <a:xfrm>
            <a:off x="3533673" y="2460441"/>
            <a:ext cx="1643035" cy="513761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 OK </a:t>
            </a:r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Observed on Some Noise parts even though Small Nick Visible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CE1492F-E673-46F4-8C90-66FD8E7A2D26}"/>
              </a:ext>
            </a:extLst>
          </p:cNvPr>
          <p:cNvSpPr/>
          <p:nvPr/>
        </p:nvSpPr>
        <p:spPr>
          <a:xfrm>
            <a:off x="5061817" y="4064760"/>
            <a:ext cx="136767" cy="459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2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FE6BA61-7D89-44B5-BD41-880D6BDECEA8}"/>
              </a:ext>
            </a:extLst>
          </p:cNvPr>
          <p:cNvSpPr/>
          <p:nvPr/>
        </p:nvSpPr>
        <p:spPr>
          <a:xfrm>
            <a:off x="4842049" y="4069147"/>
            <a:ext cx="136767" cy="459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1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DE957A-E308-4777-B993-25B4FDD5C4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0" t="757" r="5094" b="-757"/>
          <a:stretch/>
        </p:blipFill>
        <p:spPr>
          <a:xfrm>
            <a:off x="3484660" y="3659104"/>
            <a:ext cx="1112274" cy="97977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FE4B228-1D83-4BD1-817D-7C41C75DDF68}"/>
              </a:ext>
            </a:extLst>
          </p:cNvPr>
          <p:cNvSpPr/>
          <p:nvPr/>
        </p:nvSpPr>
        <p:spPr>
          <a:xfrm>
            <a:off x="4238850" y="3853396"/>
            <a:ext cx="383858" cy="40185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0D187DD8-E201-4478-A377-0B9BB70BE519}"/>
              </a:ext>
            </a:extLst>
          </p:cNvPr>
          <p:cNvSpPr/>
          <p:nvPr/>
        </p:nvSpPr>
        <p:spPr>
          <a:xfrm>
            <a:off x="3389264" y="4717573"/>
            <a:ext cx="2083029" cy="329255"/>
          </a:xfrm>
          <a:prstGeom prst="wedgeRoundRectCallout">
            <a:avLst>
              <a:gd name="adj1" fmla="val -31084"/>
              <a:gd name="adj2" fmla="val 36612"/>
              <a:gd name="adj3" fmla="val 16667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Touching Corners/OD When unloaded part Tilts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FCB3431-90D0-468B-9CDD-1EAE1B3D659A}"/>
              </a:ext>
            </a:extLst>
          </p:cNvPr>
          <p:cNvSpPr/>
          <p:nvPr/>
        </p:nvSpPr>
        <p:spPr>
          <a:xfrm rot="904531">
            <a:off x="5339801" y="4064760"/>
            <a:ext cx="117061" cy="459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7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61A6D2-091C-41F0-BABF-5DFAA7502581}"/>
              </a:ext>
            </a:extLst>
          </p:cNvPr>
          <p:cNvSpPr/>
          <p:nvPr/>
        </p:nvSpPr>
        <p:spPr>
          <a:xfrm>
            <a:off x="4797206" y="4416223"/>
            <a:ext cx="891325" cy="181368"/>
          </a:xfrm>
          <a:prstGeom prst="rect">
            <a:avLst/>
          </a:prstGeom>
          <a:noFill/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2128885-9B9E-4000-8267-5A21BBC25DD6}"/>
              </a:ext>
            </a:extLst>
          </p:cNvPr>
          <p:cNvSpPr/>
          <p:nvPr/>
        </p:nvSpPr>
        <p:spPr>
          <a:xfrm>
            <a:off x="5475153" y="3622316"/>
            <a:ext cx="117061" cy="45905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Part 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D69B31D-3EAC-4673-932B-1231583145C7}"/>
              </a:ext>
            </a:extLst>
          </p:cNvPr>
          <p:cNvSpPr/>
          <p:nvPr/>
        </p:nvSpPr>
        <p:spPr>
          <a:xfrm>
            <a:off x="5392801" y="3995481"/>
            <a:ext cx="160579" cy="14206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6CF0C35-74D1-4443-9A9E-C9CD06C76E04}"/>
              </a:ext>
            </a:extLst>
          </p:cNvPr>
          <p:cNvSpPr/>
          <p:nvPr/>
        </p:nvSpPr>
        <p:spPr>
          <a:xfrm>
            <a:off x="4830949" y="4416223"/>
            <a:ext cx="157808" cy="121936"/>
          </a:xfrm>
          <a:custGeom>
            <a:avLst/>
            <a:gdLst>
              <a:gd name="connsiteX0" fmla="*/ 0 w 317500"/>
              <a:gd name="connsiteY0" fmla="*/ 0 h 215900"/>
              <a:gd name="connsiteX1" fmla="*/ 0 w 317500"/>
              <a:gd name="connsiteY1" fmla="*/ 215900 h 215900"/>
              <a:gd name="connsiteX2" fmla="*/ 317500 w 317500"/>
              <a:gd name="connsiteY2" fmla="*/ 215900 h 215900"/>
              <a:gd name="connsiteX3" fmla="*/ 317500 w 317500"/>
              <a:gd name="connsiteY3" fmla="*/ 127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215900">
                <a:moveTo>
                  <a:pt x="0" y="0"/>
                </a:moveTo>
                <a:lnTo>
                  <a:pt x="0" y="215900"/>
                </a:lnTo>
                <a:lnTo>
                  <a:pt x="317500" y="215900"/>
                </a:lnTo>
                <a:lnTo>
                  <a:pt x="317500" y="12700"/>
                </a:lnTo>
              </a:path>
            </a:pathLst>
          </a:custGeom>
          <a:noFill/>
          <a:ln w="190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48083B-3E57-4592-B5DB-A36A1E0DEDF8}"/>
              </a:ext>
            </a:extLst>
          </p:cNvPr>
          <p:cNvSpPr/>
          <p:nvPr/>
        </p:nvSpPr>
        <p:spPr>
          <a:xfrm>
            <a:off x="5008577" y="4560644"/>
            <a:ext cx="4539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Pallet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F34FC58-86C7-4F89-A970-1581F56689E9}"/>
              </a:ext>
            </a:extLst>
          </p:cNvPr>
          <p:cNvSpPr/>
          <p:nvPr/>
        </p:nvSpPr>
        <p:spPr>
          <a:xfrm>
            <a:off x="5044718" y="4416223"/>
            <a:ext cx="157808" cy="121936"/>
          </a:xfrm>
          <a:custGeom>
            <a:avLst/>
            <a:gdLst>
              <a:gd name="connsiteX0" fmla="*/ 0 w 317500"/>
              <a:gd name="connsiteY0" fmla="*/ 0 h 215900"/>
              <a:gd name="connsiteX1" fmla="*/ 0 w 317500"/>
              <a:gd name="connsiteY1" fmla="*/ 215900 h 215900"/>
              <a:gd name="connsiteX2" fmla="*/ 317500 w 317500"/>
              <a:gd name="connsiteY2" fmla="*/ 215900 h 215900"/>
              <a:gd name="connsiteX3" fmla="*/ 317500 w 317500"/>
              <a:gd name="connsiteY3" fmla="*/ 127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215900">
                <a:moveTo>
                  <a:pt x="0" y="0"/>
                </a:moveTo>
                <a:lnTo>
                  <a:pt x="0" y="215900"/>
                </a:lnTo>
                <a:lnTo>
                  <a:pt x="317500" y="215900"/>
                </a:lnTo>
                <a:lnTo>
                  <a:pt x="317500" y="12700"/>
                </a:lnTo>
              </a:path>
            </a:pathLst>
          </a:custGeom>
          <a:noFill/>
          <a:ln w="190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13F1B41-5E2C-4215-89C9-786313976DDB}"/>
              </a:ext>
            </a:extLst>
          </p:cNvPr>
          <p:cNvSpPr/>
          <p:nvPr/>
        </p:nvSpPr>
        <p:spPr>
          <a:xfrm>
            <a:off x="5255129" y="4416545"/>
            <a:ext cx="172031" cy="121614"/>
          </a:xfrm>
          <a:custGeom>
            <a:avLst/>
            <a:gdLst>
              <a:gd name="connsiteX0" fmla="*/ 0 w 317500"/>
              <a:gd name="connsiteY0" fmla="*/ 0 h 215900"/>
              <a:gd name="connsiteX1" fmla="*/ 0 w 317500"/>
              <a:gd name="connsiteY1" fmla="*/ 215900 h 215900"/>
              <a:gd name="connsiteX2" fmla="*/ 317500 w 317500"/>
              <a:gd name="connsiteY2" fmla="*/ 215900 h 215900"/>
              <a:gd name="connsiteX3" fmla="*/ 317500 w 317500"/>
              <a:gd name="connsiteY3" fmla="*/ 127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215900">
                <a:moveTo>
                  <a:pt x="0" y="0"/>
                </a:moveTo>
                <a:lnTo>
                  <a:pt x="0" y="215900"/>
                </a:lnTo>
                <a:lnTo>
                  <a:pt x="317500" y="215900"/>
                </a:lnTo>
                <a:lnTo>
                  <a:pt x="317500" y="1270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6EE8263-8CA1-4DDC-BE22-5F7325BA8D9A}"/>
              </a:ext>
            </a:extLst>
          </p:cNvPr>
          <p:cNvSpPr/>
          <p:nvPr/>
        </p:nvSpPr>
        <p:spPr>
          <a:xfrm>
            <a:off x="5456788" y="4421796"/>
            <a:ext cx="157808" cy="116364"/>
          </a:xfrm>
          <a:custGeom>
            <a:avLst/>
            <a:gdLst>
              <a:gd name="connsiteX0" fmla="*/ 0 w 317500"/>
              <a:gd name="connsiteY0" fmla="*/ 0 h 215900"/>
              <a:gd name="connsiteX1" fmla="*/ 0 w 317500"/>
              <a:gd name="connsiteY1" fmla="*/ 215900 h 215900"/>
              <a:gd name="connsiteX2" fmla="*/ 317500 w 317500"/>
              <a:gd name="connsiteY2" fmla="*/ 215900 h 215900"/>
              <a:gd name="connsiteX3" fmla="*/ 317500 w 317500"/>
              <a:gd name="connsiteY3" fmla="*/ 1270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" h="215900">
                <a:moveTo>
                  <a:pt x="0" y="0"/>
                </a:moveTo>
                <a:lnTo>
                  <a:pt x="0" y="215900"/>
                </a:lnTo>
                <a:lnTo>
                  <a:pt x="317500" y="215900"/>
                </a:lnTo>
                <a:lnTo>
                  <a:pt x="317500" y="12700"/>
                </a:lnTo>
              </a:path>
            </a:pathLst>
          </a:custGeom>
          <a:noFill/>
          <a:ln w="190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000" b="1" i="0" u="none" strike="noStrike" cap="none" normalizeH="0" baseline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ｺﾞｼｯｸE" pitchFamily="50" charset="-128"/>
              <a:ea typeface="HGPｺﾞｼｯｸE" pitchFamily="50" charset="-128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BA974A7-26CB-40EB-90F4-EE4346B102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6" r="2702"/>
          <a:stretch/>
        </p:blipFill>
        <p:spPr>
          <a:xfrm>
            <a:off x="5800793" y="3683944"/>
            <a:ext cx="1086847" cy="81227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96BFDBD-F3D8-4360-B935-6413DDF5A368}"/>
              </a:ext>
            </a:extLst>
          </p:cNvPr>
          <p:cNvGrpSpPr/>
          <p:nvPr/>
        </p:nvGrpSpPr>
        <p:grpSpPr>
          <a:xfrm>
            <a:off x="6906819" y="3806051"/>
            <a:ext cx="1086847" cy="591470"/>
            <a:chOff x="5845205" y="2596332"/>
            <a:chExt cx="1549400" cy="926137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EC1883D-BF3F-4AEE-8455-B02E98D0C664}"/>
                </a:ext>
              </a:extLst>
            </p:cNvPr>
            <p:cNvSpPr/>
            <p:nvPr/>
          </p:nvSpPr>
          <p:spPr>
            <a:xfrm>
              <a:off x="5969117" y="2596332"/>
              <a:ext cx="182499" cy="812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Part 1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2AB76A2E-B181-47BA-8397-863068A7060D}"/>
                </a:ext>
              </a:extLst>
            </p:cNvPr>
            <p:cNvSpPr/>
            <p:nvPr/>
          </p:nvSpPr>
          <p:spPr>
            <a:xfrm>
              <a:off x="6340963" y="2596332"/>
              <a:ext cx="182499" cy="812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Part 2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B18D0AB-EBE7-496C-81A9-32757E04523B}"/>
                </a:ext>
              </a:extLst>
            </p:cNvPr>
            <p:cNvSpPr/>
            <p:nvPr/>
          </p:nvSpPr>
          <p:spPr>
            <a:xfrm>
              <a:off x="6676115" y="2596332"/>
              <a:ext cx="182499" cy="812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Part 3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503C0E0-93A3-462F-9FE3-D50618593D80}"/>
                </a:ext>
              </a:extLst>
            </p:cNvPr>
            <p:cNvSpPr/>
            <p:nvPr/>
          </p:nvSpPr>
          <p:spPr>
            <a:xfrm>
              <a:off x="7060317" y="2596332"/>
              <a:ext cx="182499" cy="81280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rPr>
                <a:t>Part 4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CD158C4-2B56-48B9-96CD-3BB8764E15F6}"/>
                </a:ext>
              </a:extLst>
            </p:cNvPr>
            <p:cNvGrpSpPr/>
            <p:nvPr/>
          </p:nvGrpSpPr>
          <p:grpSpPr>
            <a:xfrm>
              <a:off x="5845205" y="2928590"/>
              <a:ext cx="1549400" cy="274320"/>
              <a:chOff x="3583918" y="2498786"/>
              <a:chExt cx="1549400" cy="32112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38F3DD6-42D2-4B2F-BF5E-F60BCEBF3763}"/>
                  </a:ext>
                </a:extLst>
              </p:cNvPr>
              <p:cNvSpPr/>
              <p:nvPr/>
            </p:nvSpPr>
            <p:spPr>
              <a:xfrm>
                <a:off x="3583918" y="2498786"/>
                <a:ext cx="1549400" cy="321129"/>
              </a:xfrm>
              <a:prstGeom prst="rect">
                <a:avLst/>
              </a:prstGeom>
              <a:noFill/>
              <a:ln w="1905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B6E57F6-D2FA-444B-8307-A8FFB4B62474}"/>
                  </a:ext>
                </a:extLst>
              </p:cNvPr>
              <p:cNvSpPr/>
              <p:nvPr/>
            </p:nvSpPr>
            <p:spPr>
              <a:xfrm>
                <a:off x="3682124" y="2499330"/>
                <a:ext cx="256032" cy="320040"/>
              </a:xfrm>
              <a:prstGeom prst="rect">
                <a:avLst/>
              </a:prstGeom>
              <a:noFill/>
              <a:ln w="19050"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5E06F38-A49C-43BA-86AA-79A65A275BDB}"/>
                  </a:ext>
                </a:extLst>
              </p:cNvPr>
              <p:cNvSpPr/>
              <p:nvPr/>
            </p:nvSpPr>
            <p:spPr>
              <a:xfrm>
                <a:off x="4048719" y="2499330"/>
                <a:ext cx="256032" cy="320040"/>
              </a:xfrm>
              <a:prstGeom prst="rect">
                <a:avLst/>
              </a:prstGeom>
              <a:noFill/>
              <a:ln w="19050"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12728A2-0F2B-4705-A13A-AC65453AB69D}"/>
                  </a:ext>
                </a:extLst>
              </p:cNvPr>
              <p:cNvSpPr/>
              <p:nvPr/>
            </p:nvSpPr>
            <p:spPr>
              <a:xfrm>
                <a:off x="4402957" y="2499330"/>
                <a:ext cx="256032" cy="320040"/>
              </a:xfrm>
              <a:prstGeom prst="rect">
                <a:avLst/>
              </a:prstGeom>
              <a:noFill/>
              <a:ln w="19050"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53BD184-8819-4920-B862-C760FF5301FE}"/>
                  </a:ext>
                </a:extLst>
              </p:cNvPr>
              <p:cNvSpPr/>
              <p:nvPr/>
            </p:nvSpPr>
            <p:spPr>
              <a:xfrm>
                <a:off x="4774316" y="2499330"/>
                <a:ext cx="256032" cy="320040"/>
              </a:xfrm>
              <a:prstGeom prst="rect">
                <a:avLst/>
              </a:prstGeom>
              <a:noFill/>
              <a:ln w="19050">
                <a:prstDash val="sys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Meiryo" panose="020B0604030504040204" pitchFamily="34" charset="-128"/>
                  <a:ea typeface="Meiryo" panose="020B0604030504040204" pitchFamily="34" charset="-128"/>
                  <a:cs typeface="Meiryo" panose="020B0604030504040204" pitchFamily="34" charset="-128"/>
                </a:endParaRPr>
              </a:p>
            </p:txBody>
          </p:sp>
        </p:grp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6146D17-B312-4FBC-9454-8B0BA3E9C844}"/>
                </a:ext>
              </a:extLst>
            </p:cNvPr>
            <p:cNvSpPr/>
            <p:nvPr/>
          </p:nvSpPr>
          <p:spPr>
            <a:xfrm>
              <a:off x="5845205" y="3202446"/>
              <a:ext cx="1549400" cy="320023"/>
            </a:xfrm>
            <a:custGeom>
              <a:avLst/>
              <a:gdLst>
                <a:gd name="connsiteX0" fmla="*/ 0 w 2631990"/>
                <a:gd name="connsiteY0" fmla="*/ 12357 h 766119"/>
                <a:gd name="connsiteX1" fmla="*/ 0 w 2631990"/>
                <a:gd name="connsiteY1" fmla="*/ 766119 h 766119"/>
                <a:gd name="connsiteX2" fmla="*/ 2631990 w 2631990"/>
                <a:gd name="connsiteY2" fmla="*/ 766119 h 766119"/>
                <a:gd name="connsiteX3" fmla="*/ 2631990 w 2631990"/>
                <a:gd name="connsiteY3" fmla="*/ 0 h 766119"/>
                <a:gd name="connsiteX4" fmla="*/ 2434281 w 2631990"/>
                <a:gd name="connsiteY4" fmla="*/ 0 h 766119"/>
                <a:gd name="connsiteX5" fmla="*/ 2434281 w 2631990"/>
                <a:gd name="connsiteY5" fmla="*/ 617838 h 766119"/>
                <a:gd name="connsiteX6" fmla="*/ 160638 w 2631990"/>
                <a:gd name="connsiteY6" fmla="*/ 617838 h 766119"/>
                <a:gd name="connsiteX7" fmla="*/ 160638 w 2631990"/>
                <a:gd name="connsiteY7" fmla="*/ 24714 h 766119"/>
                <a:gd name="connsiteX8" fmla="*/ 0 w 2631990"/>
                <a:gd name="connsiteY8" fmla="*/ 12357 h 76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1990" h="766119">
                  <a:moveTo>
                    <a:pt x="0" y="12357"/>
                  </a:moveTo>
                  <a:lnTo>
                    <a:pt x="0" y="766119"/>
                  </a:lnTo>
                  <a:lnTo>
                    <a:pt x="2631990" y="766119"/>
                  </a:lnTo>
                  <a:lnTo>
                    <a:pt x="2631990" y="0"/>
                  </a:lnTo>
                  <a:lnTo>
                    <a:pt x="2434281" y="0"/>
                  </a:lnTo>
                  <a:lnTo>
                    <a:pt x="2434281" y="617838"/>
                  </a:lnTo>
                  <a:lnTo>
                    <a:pt x="160638" y="617838"/>
                  </a:lnTo>
                  <a:lnTo>
                    <a:pt x="160638" y="24714"/>
                  </a:lnTo>
                  <a:lnTo>
                    <a:pt x="0" y="12357"/>
                  </a:lnTo>
                  <a:close/>
                </a:path>
              </a:pathLst>
            </a:custGeom>
            <a:solidFill>
              <a:schemeClr val="bg1"/>
            </a:solidFill>
            <a:ln w="190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endParaRPr>
            </a:p>
          </p:txBody>
        </p:sp>
      </p:grp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DA7C1868-64B2-4948-91BE-5481729513C6}"/>
              </a:ext>
            </a:extLst>
          </p:cNvPr>
          <p:cNvSpPr/>
          <p:nvPr/>
        </p:nvSpPr>
        <p:spPr>
          <a:xfrm>
            <a:off x="5863909" y="4660514"/>
            <a:ext cx="2083029" cy="313005"/>
          </a:xfrm>
          <a:prstGeom prst="wedgeRoundRectCallout">
            <a:avLst>
              <a:gd name="adj1" fmla="val -31084"/>
              <a:gd name="adj2" fmla="val 36612"/>
              <a:gd name="adj3" fmla="val 16667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Firm holding of Parts with new Designed Pallet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97A26A7F-D4C6-4FDD-A496-4BCF877B42C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842" y="5093226"/>
            <a:ext cx="1026878" cy="133602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9A259F5F-518D-4B8F-A9CB-F5359766F491}"/>
              </a:ext>
            </a:extLst>
          </p:cNvPr>
          <p:cNvSpPr/>
          <p:nvPr/>
        </p:nvSpPr>
        <p:spPr>
          <a:xfrm>
            <a:off x="4136504" y="5208335"/>
            <a:ext cx="193751" cy="236954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079C11F0-F8DC-4F1B-9C6A-F79A01D707B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84" t="17417" r="8"/>
          <a:stretch/>
        </p:blipFill>
        <p:spPr>
          <a:xfrm rot="10800000">
            <a:off x="4907341" y="5152933"/>
            <a:ext cx="1196082" cy="1305301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FD144AB-5502-4414-8A6B-FBAB378E176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241470" y="5222820"/>
            <a:ext cx="1306626" cy="1204313"/>
          </a:xfrm>
          <a:prstGeom prst="rect">
            <a:avLst/>
          </a:prstGeom>
          <a:noFill/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テキスト ボックス 9">
            <a:extLst>
              <a:ext uri="{FF2B5EF4-FFF2-40B4-BE49-F238E27FC236}">
                <a16:creationId xmlns:a16="http://schemas.microsoft.com/office/drawing/2014/main" id="{5BFCC853-244D-462D-990D-59FD2E0D6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5819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TEETH DAMAGE-OBSERVATIONS AND ACTION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0539C70-DE73-4A49-BEE6-DBFC04E269E9}"/>
              </a:ext>
            </a:extLst>
          </p:cNvPr>
          <p:cNvSpPr/>
          <p:nvPr/>
        </p:nvSpPr>
        <p:spPr>
          <a:xfrm>
            <a:off x="100702" y="3029085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ACTIONS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156AB7-9BA9-4FF1-B46A-DAE6869666A2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Occurrence Action Completed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3A45D019-23DD-4390-BE03-1D16E77FC2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2680990"/>
              </p:ext>
            </p:extLst>
          </p:nvPr>
        </p:nvGraphicFramePr>
        <p:xfrm>
          <a:off x="5214361" y="1249747"/>
          <a:ext cx="1643035" cy="1737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47030189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7E781D-FCC1-4519-80B6-1342CB186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13641"/>
              </p:ext>
            </p:extLst>
          </p:nvPr>
        </p:nvGraphicFramePr>
        <p:xfrm>
          <a:off x="4745255" y="4201313"/>
          <a:ext cx="4314983" cy="2254093"/>
        </p:xfrm>
        <a:graphic>
          <a:graphicData uri="http://schemas.openxmlformats.org/drawingml/2006/table">
            <a:tbl>
              <a:tblPr/>
              <a:tblGrid>
                <a:gridCol w="442762">
                  <a:extLst>
                    <a:ext uri="{9D8B030D-6E8A-4147-A177-3AD203B41FA5}">
                      <a16:colId xmlns:a16="http://schemas.microsoft.com/office/drawing/2014/main" val="2521054409"/>
                    </a:ext>
                  </a:extLst>
                </a:gridCol>
                <a:gridCol w="1089265">
                  <a:extLst>
                    <a:ext uri="{9D8B030D-6E8A-4147-A177-3AD203B41FA5}">
                      <a16:colId xmlns:a16="http://schemas.microsoft.com/office/drawing/2014/main" val="1460210954"/>
                    </a:ext>
                  </a:extLst>
                </a:gridCol>
                <a:gridCol w="1922258">
                  <a:extLst>
                    <a:ext uri="{9D8B030D-6E8A-4147-A177-3AD203B41FA5}">
                      <a16:colId xmlns:a16="http://schemas.microsoft.com/office/drawing/2014/main" val="1774384561"/>
                    </a:ext>
                  </a:extLst>
                </a:gridCol>
                <a:gridCol w="464441">
                  <a:extLst>
                    <a:ext uri="{9D8B030D-6E8A-4147-A177-3AD203B41FA5}">
                      <a16:colId xmlns:a16="http://schemas.microsoft.com/office/drawing/2014/main" val="1729497551"/>
                    </a:ext>
                  </a:extLst>
                </a:gridCol>
                <a:gridCol w="396257">
                  <a:extLst>
                    <a:ext uri="{9D8B030D-6E8A-4147-A177-3AD203B41FA5}">
                      <a16:colId xmlns:a16="http://schemas.microsoft.com/office/drawing/2014/main" val="2221367040"/>
                    </a:ext>
                  </a:extLst>
                </a:gridCol>
              </a:tblGrid>
              <a:tr h="253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Resp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750799"/>
                  </a:ext>
                </a:extLst>
              </a:tr>
              <a:tr h="117488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Outflow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1.Existing Master gear Design not able to detect Small Nicks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Immediate: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Additional Roll Testing added with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Mating Part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established on Temporary basis.</a:t>
                      </a:r>
                    </a:p>
                    <a:p>
                      <a:pPr algn="l" fontAlgn="ctr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Permanent: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1.Master Gear Design Improvement to be Done</a:t>
                      </a:r>
                    </a:p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(First round of Discussion with maker over)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Giridhar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Narendra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eiryo" panose="020B0604030504040204" pitchFamily="34" charset="-128"/>
                        </a:rPr>
                        <a:t>Ο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eiryo" panose="020B0604030504040204" pitchFamily="34" charset="-128"/>
                      </a:endParaRP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eiryo" panose="020B0604030504040204" pitchFamily="34" charset="-128"/>
                      </a:endParaRP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eiryo" panose="020B0604030504040204" pitchFamily="34" charset="-128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Feb-21</a:t>
                      </a: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797043"/>
                  </a:ext>
                </a:extLst>
              </a:tr>
              <a:tr h="756248">
                <a:tc vMerge="1"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Small nicks Observed on the parts which is showing TTCE OK in GRT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Sense/Feeling Based Detection Started and Suspected parts Reworked through Burnishing process and Re-Verified through GRT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Giridhar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cs typeface="Meiryo" panose="020B0604030504040204" pitchFamily="34" charset="-128"/>
                        </a:rPr>
                        <a:t>Ο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  <a:cs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9734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DE5D27A-36DF-46DA-B591-2550D5598A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69" t="10888" r="23908" b="29443"/>
          <a:stretch/>
        </p:blipFill>
        <p:spPr>
          <a:xfrm rot="5400000">
            <a:off x="3375367" y="2020844"/>
            <a:ext cx="1981791" cy="1389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9E62A-6C29-48A0-B60E-490EFCB63C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31" t="8272" r="14162" b="17641"/>
          <a:stretch/>
        </p:blipFill>
        <p:spPr>
          <a:xfrm rot="10800000">
            <a:off x="2329135" y="1754834"/>
            <a:ext cx="1269833" cy="1491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E8EB7-47C5-46BA-B07E-54D01E755C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77" t="6073" b="13299"/>
          <a:stretch/>
        </p:blipFill>
        <p:spPr>
          <a:xfrm>
            <a:off x="40354" y="1653967"/>
            <a:ext cx="2002547" cy="20888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DC01E6-DC0C-4123-985C-666142CF6A1B}"/>
              </a:ext>
            </a:extLst>
          </p:cNvPr>
          <p:cNvSpPr/>
          <p:nvPr/>
        </p:nvSpPr>
        <p:spPr>
          <a:xfrm>
            <a:off x="2243435" y="1677671"/>
            <a:ext cx="279400" cy="28346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F54ED-066D-4320-B8CA-33134280205D}"/>
              </a:ext>
            </a:extLst>
          </p:cNvPr>
          <p:cNvSpPr/>
          <p:nvPr/>
        </p:nvSpPr>
        <p:spPr>
          <a:xfrm>
            <a:off x="3587190" y="1743883"/>
            <a:ext cx="279400" cy="28346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BF5F26-0BEA-4343-B524-DBA8478FD6CA}"/>
              </a:ext>
            </a:extLst>
          </p:cNvPr>
          <p:cNvGrpSpPr/>
          <p:nvPr/>
        </p:nvGrpSpPr>
        <p:grpSpPr>
          <a:xfrm>
            <a:off x="5248591" y="1758137"/>
            <a:ext cx="675778" cy="1112537"/>
            <a:chOff x="6652122" y="1565118"/>
            <a:chExt cx="829613" cy="13657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2F9C2D-ACB7-4B56-B51E-37D0F6C69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6656475" y="1565118"/>
              <a:ext cx="825260" cy="1151864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B42AD2-20E4-4D09-8EFD-B031279462D2}"/>
                </a:ext>
              </a:extLst>
            </p:cNvPr>
            <p:cNvCxnSpPr/>
            <p:nvPr/>
          </p:nvCxnSpPr>
          <p:spPr bwMode="auto">
            <a:xfrm>
              <a:off x="6859435" y="1742194"/>
              <a:ext cx="0" cy="118872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510BF76-D3AB-4A63-928E-4327B10CD0CF}"/>
                </a:ext>
              </a:extLst>
            </p:cNvPr>
            <p:cNvCxnSpPr/>
            <p:nvPr/>
          </p:nvCxnSpPr>
          <p:spPr bwMode="auto">
            <a:xfrm>
              <a:off x="6946054" y="1742194"/>
              <a:ext cx="0" cy="118872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39F848-D5D5-438A-A6CD-5C8520A61F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52122" y="2767719"/>
              <a:ext cx="2177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1B1B38F-E097-4C82-8039-198CB0AEDC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32505" y="2767389"/>
              <a:ext cx="2177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1C2724-8BCC-46DF-951C-BA3FCB0D38A6}"/>
              </a:ext>
            </a:extLst>
          </p:cNvPr>
          <p:cNvGrpSpPr/>
          <p:nvPr/>
        </p:nvGrpSpPr>
        <p:grpSpPr>
          <a:xfrm>
            <a:off x="5237214" y="2848427"/>
            <a:ext cx="687155" cy="1188372"/>
            <a:chOff x="6640423" y="2834476"/>
            <a:chExt cx="851031" cy="147178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89EB72-23B2-4151-894C-B326CCC60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446" t="15305" r="10690" b="16166"/>
            <a:stretch/>
          </p:blipFill>
          <p:spPr>
            <a:xfrm rot="5400000" flipH="1">
              <a:off x="6481921" y="3018747"/>
              <a:ext cx="1193803" cy="825262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4FE253-6B8C-4516-AD7C-643F8A52097A}"/>
                </a:ext>
              </a:extLst>
            </p:cNvPr>
            <p:cNvCxnSpPr/>
            <p:nvPr/>
          </p:nvCxnSpPr>
          <p:spPr bwMode="auto">
            <a:xfrm>
              <a:off x="6844679" y="3117537"/>
              <a:ext cx="0" cy="118872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02C33A3-9953-44D1-BB51-C25143EEE62C}"/>
                </a:ext>
              </a:extLst>
            </p:cNvPr>
            <p:cNvCxnSpPr/>
            <p:nvPr/>
          </p:nvCxnSpPr>
          <p:spPr bwMode="auto">
            <a:xfrm>
              <a:off x="6883526" y="3117537"/>
              <a:ext cx="0" cy="1188720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65AB2F2-CEB2-4F7C-B040-782567C429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40423" y="4199317"/>
              <a:ext cx="2177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FA1A45-D7F3-46D5-999B-3CEC5A72C32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76181" y="4198987"/>
              <a:ext cx="21773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539F22-E6A8-4086-80C3-81860AF09095}"/>
              </a:ext>
            </a:extLst>
          </p:cNvPr>
          <p:cNvSpPr/>
          <p:nvPr/>
        </p:nvSpPr>
        <p:spPr>
          <a:xfrm>
            <a:off x="2292460" y="3308994"/>
            <a:ext cx="1306508" cy="500066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Small Nick at Tip escapes from Master Gear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3B85A65-4F0F-45D8-B2EB-97D86D552BAC}"/>
              </a:ext>
            </a:extLst>
          </p:cNvPr>
          <p:cNvSpPr/>
          <p:nvPr/>
        </p:nvSpPr>
        <p:spPr>
          <a:xfrm>
            <a:off x="3634935" y="3277373"/>
            <a:ext cx="1433287" cy="603283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Small Nick also create noise effect due to Contact Pattern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DC806F-5798-4CAD-9828-53F5C3008157}"/>
              </a:ext>
            </a:extLst>
          </p:cNvPr>
          <p:cNvSpPr/>
          <p:nvPr/>
        </p:nvSpPr>
        <p:spPr>
          <a:xfrm>
            <a:off x="5112289" y="1725069"/>
            <a:ext cx="279400" cy="28346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084632F-735D-4870-991F-478AC8A96766}"/>
              </a:ext>
            </a:extLst>
          </p:cNvPr>
          <p:cNvSpPr/>
          <p:nvPr/>
        </p:nvSpPr>
        <p:spPr>
          <a:xfrm>
            <a:off x="5104072" y="2776089"/>
            <a:ext cx="279400" cy="283464"/>
          </a:xfrm>
          <a:prstGeom prst="ellips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F2EDF1-B386-4A48-91D6-BAC23FC119A2}"/>
              </a:ext>
            </a:extLst>
          </p:cNvPr>
          <p:cNvSpPr/>
          <p:nvPr/>
        </p:nvSpPr>
        <p:spPr>
          <a:xfrm>
            <a:off x="2878434" y="2131350"/>
            <a:ext cx="599648" cy="10692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43FAA4-066F-4840-A27A-CB5A9F9DDF13}"/>
              </a:ext>
            </a:extLst>
          </p:cNvPr>
          <p:cNvSpPr/>
          <p:nvPr/>
        </p:nvSpPr>
        <p:spPr>
          <a:xfrm>
            <a:off x="3823937" y="2197562"/>
            <a:ext cx="599648" cy="1069213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CCFC853-1399-4072-B1C6-0A993656EC48}"/>
              </a:ext>
            </a:extLst>
          </p:cNvPr>
          <p:cNvSpPr/>
          <p:nvPr/>
        </p:nvSpPr>
        <p:spPr>
          <a:xfrm>
            <a:off x="2333651" y="1188071"/>
            <a:ext cx="1265318" cy="484632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Suspect:</a:t>
            </a:r>
          </a:p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Detection Mechanism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22C1F7-4D5A-444C-B3B8-30A8028EC086}"/>
              </a:ext>
            </a:extLst>
          </p:cNvPr>
          <p:cNvSpPr/>
          <p:nvPr/>
        </p:nvSpPr>
        <p:spPr>
          <a:xfrm>
            <a:off x="3646799" y="1195802"/>
            <a:ext cx="1413969" cy="484632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Verification:</a:t>
            </a:r>
          </a:p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Vehicle Condition Simulation with SD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607D9C4-C9F7-4CAD-BA8A-9E5B4081F61A}"/>
              </a:ext>
            </a:extLst>
          </p:cNvPr>
          <p:cNvSpPr/>
          <p:nvPr/>
        </p:nvSpPr>
        <p:spPr>
          <a:xfrm>
            <a:off x="2131435" y="1260913"/>
            <a:ext cx="225705" cy="30533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A9CE48-1956-4B11-A7FC-F6D88BE955A4}"/>
              </a:ext>
            </a:extLst>
          </p:cNvPr>
          <p:cNvSpPr/>
          <p:nvPr/>
        </p:nvSpPr>
        <p:spPr>
          <a:xfrm>
            <a:off x="5104189" y="1198071"/>
            <a:ext cx="2648120" cy="484632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Phenomenon:</a:t>
            </a:r>
          </a:p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Master gear Design cannot Replicate Mating Part Condition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3DEF603-13F9-45F5-BA05-8BC20B699B60}"/>
              </a:ext>
            </a:extLst>
          </p:cNvPr>
          <p:cNvSpPr/>
          <p:nvPr/>
        </p:nvSpPr>
        <p:spPr>
          <a:xfrm>
            <a:off x="7752309" y="1745460"/>
            <a:ext cx="1359446" cy="2059221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0033CC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Conclusion:</a:t>
            </a:r>
          </a:p>
          <a:p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Master Gear Design Improvement to be done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02D3D52-96FA-4E0D-98F5-E923E1CE72DC}"/>
              </a:ext>
            </a:extLst>
          </p:cNvPr>
          <p:cNvSpPr/>
          <p:nvPr/>
        </p:nvSpPr>
        <p:spPr>
          <a:xfrm>
            <a:off x="3460616" y="1285451"/>
            <a:ext cx="225705" cy="30533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CD54F54-9BCA-4C44-A3B5-B9FFD8DC4560}"/>
              </a:ext>
            </a:extLst>
          </p:cNvPr>
          <p:cNvSpPr/>
          <p:nvPr/>
        </p:nvSpPr>
        <p:spPr>
          <a:xfrm>
            <a:off x="4936063" y="1287720"/>
            <a:ext cx="225705" cy="305334"/>
          </a:xfrm>
          <a:prstGeom prst="rightArrow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A26D4AF-F8F2-4605-9970-4572559ED655}"/>
              </a:ext>
            </a:extLst>
          </p:cNvPr>
          <p:cNvSpPr/>
          <p:nvPr/>
        </p:nvSpPr>
        <p:spPr>
          <a:xfrm>
            <a:off x="32245" y="1178837"/>
            <a:ext cx="2115222" cy="484632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Observation at Noise Parts:</a:t>
            </a:r>
          </a:p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TTCE Below 0.007 also create Noise at Vehicle (0.016 max)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E7C523-4FBE-40C8-AF8D-37230FE40121}"/>
              </a:ext>
            </a:extLst>
          </p:cNvPr>
          <p:cNvSpPr txBox="1"/>
          <p:nvPr/>
        </p:nvSpPr>
        <p:spPr>
          <a:xfrm>
            <a:off x="128171" y="5337813"/>
            <a:ext cx="176193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Burnishing Process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592B4FD-BA5A-4B95-BBCB-7C28E75101DA}"/>
              </a:ext>
            </a:extLst>
          </p:cNvPr>
          <p:cNvSpPr/>
          <p:nvPr/>
        </p:nvSpPr>
        <p:spPr>
          <a:xfrm>
            <a:off x="84330" y="5635799"/>
            <a:ext cx="2116195" cy="750528"/>
          </a:xfrm>
          <a:prstGeom prst="roundRect">
            <a:avLst>
              <a:gd name="adj" fmla="val 1436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Burnishing will take out all fine Dents on teeth Tip.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608674-B9D1-427E-8DB7-B59D5FE7445C}"/>
              </a:ext>
            </a:extLst>
          </p:cNvPr>
          <p:cNvGrpSpPr/>
          <p:nvPr/>
        </p:nvGrpSpPr>
        <p:grpSpPr>
          <a:xfrm>
            <a:off x="117839" y="4219858"/>
            <a:ext cx="2082686" cy="1072255"/>
            <a:chOff x="62364" y="4005937"/>
            <a:chExt cx="2358371" cy="125499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1B06F47-57C3-4B8A-893C-3DF385A1F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64" y="4005937"/>
              <a:ext cx="2358371" cy="125499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348A276-F89A-4D1A-8D3C-6703A3FE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5828" y="4059425"/>
              <a:ext cx="504825" cy="971550"/>
            </a:xfrm>
            <a:prstGeom prst="rect">
              <a:avLst/>
            </a:prstGeom>
            <a:ln>
              <a:solidFill>
                <a:srgbClr val="FFFF00"/>
              </a:solidFill>
            </a:ln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50A553E-C281-4B4A-8D40-66A4CD53F11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282114" y="4690690"/>
            <a:ext cx="1803038" cy="892188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B1A2780-E13E-477D-9B09-A6F19EB5F397}"/>
              </a:ext>
            </a:extLst>
          </p:cNvPr>
          <p:cNvSpPr/>
          <p:nvPr/>
        </p:nvSpPr>
        <p:spPr>
          <a:xfrm>
            <a:off x="3724839" y="6089091"/>
            <a:ext cx="943061" cy="328946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GRT With Mating Part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3EBC3E-473F-4D41-8D94-EC2CB1D6AD81}"/>
              </a:ext>
            </a:extLst>
          </p:cNvPr>
          <p:cNvSpPr/>
          <p:nvPr/>
        </p:nvSpPr>
        <p:spPr>
          <a:xfrm>
            <a:off x="100702" y="837398"/>
            <a:ext cx="2666464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OBSERVATIONS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E71D7F-4F13-4ECF-AF59-A242100131C5}"/>
              </a:ext>
            </a:extLst>
          </p:cNvPr>
          <p:cNvSpPr/>
          <p:nvPr/>
        </p:nvSpPr>
        <p:spPr>
          <a:xfrm>
            <a:off x="84330" y="3858307"/>
            <a:ext cx="2115222" cy="308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ACTIONS</a:t>
            </a:r>
          </a:p>
        </p:txBody>
      </p:sp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58197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TEETH DAMAGE-OBSERVATIONS AND ACTION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Outflow Weakness Identified and Addressed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4F708-6F1F-4DF6-9BBA-5C3F1571396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6" t="8849"/>
          <a:stretch/>
        </p:blipFill>
        <p:spPr>
          <a:xfrm>
            <a:off x="6104469" y="1724454"/>
            <a:ext cx="1551509" cy="98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8694AA-0397-4B94-BD5F-5C36A7C77A0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308" y="4225718"/>
            <a:ext cx="642626" cy="1820337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46C04A0-3E38-4D56-ABDD-7AF6A7E3A59E}"/>
              </a:ext>
            </a:extLst>
          </p:cNvPr>
          <p:cNvSpPr/>
          <p:nvPr/>
        </p:nvSpPr>
        <p:spPr>
          <a:xfrm>
            <a:off x="2491882" y="6088194"/>
            <a:ext cx="1143479" cy="328946"/>
          </a:xfrm>
          <a:prstGeom prst="roundRect">
            <a:avLst>
              <a:gd name="adj" fmla="val 10082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GRT With Master Gear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E283DB8-10BF-4739-91F6-08F580E6F73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144" y="2822135"/>
            <a:ext cx="1571867" cy="9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341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テキスト ボックス 9">
            <a:extLst>
              <a:ext uri="{FF2B5EF4-FFF2-40B4-BE49-F238E27FC236}">
                <a16:creationId xmlns:a16="http://schemas.microsoft.com/office/drawing/2014/main" id="{777A445A-B3EA-4EDE-B5AB-63286EB205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1643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EFFECTIVENESS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8D7684-DD69-4558-BE4C-6D590E4A82DA}"/>
              </a:ext>
            </a:extLst>
          </p:cNvPr>
          <p:cNvSpPr/>
          <p:nvPr/>
        </p:nvSpPr>
        <p:spPr bwMode="auto">
          <a:xfrm>
            <a:off x="0" y="6486525"/>
            <a:ext cx="9144000" cy="3714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</p:spPr>
        <p:txBody>
          <a:bodyPr wrap="none" lIns="90000" tIns="46800" rIns="90000" bIns="46800" anchor="ctr"/>
          <a:lstStyle/>
          <a:p>
            <a:pPr algn="ctr" defTabSz="914400" eaLnBrk="1" hangingPunct="1">
              <a:defRPr/>
            </a:pPr>
            <a:r>
              <a:rPr kumimoji="1" 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Weakness Analysis Started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88A50-C005-4F18-8610-7A0AAE4DE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3882842"/>
              </p:ext>
            </p:extLst>
          </p:nvPr>
        </p:nvGraphicFramePr>
        <p:xfrm>
          <a:off x="234975" y="1603431"/>
          <a:ext cx="86740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3EF8FE-ABA2-49FC-A7A3-2EA175C0504A}"/>
              </a:ext>
            </a:extLst>
          </p:cNvPr>
          <p:cNvCxnSpPr>
            <a:cxnSpLocks/>
          </p:cNvCxnSpPr>
          <p:nvPr/>
        </p:nvCxnSpPr>
        <p:spPr bwMode="auto">
          <a:xfrm>
            <a:off x="2196554" y="2217052"/>
            <a:ext cx="0" cy="1440548"/>
          </a:xfrm>
          <a:prstGeom prst="line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4888894-8873-482A-8BDC-251028F01F9F}"/>
              </a:ext>
            </a:extLst>
          </p:cNvPr>
          <p:cNvSpPr/>
          <p:nvPr/>
        </p:nvSpPr>
        <p:spPr>
          <a:xfrm>
            <a:off x="1869299" y="1909044"/>
            <a:ext cx="654511" cy="308008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GRT with SD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E59FD5-4421-4852-8CB6-13C20AD3E5C7}"/>
              </a:ext>
            </a:extLst>
          </p:cNvPr>
          <p:cNvSpPr/>
          <p:nvPr/>
        </p:nvSpPr>
        <p:spPr>
          <a:xfrm>
            <a:off x="4352571" y="4444854"/>
            <a:ext cx="4446865" cy="612378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Issue Reported even after Actions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C432A5-990B-4D08-A882-E5E8067832D9}"/>
              </a:ext>
            </a:extLst>
          </p:cNvPr>
          <p:cNvCxnSpPr>
            <a:cxnSpLocks/>
          </p:cNvCxnSpPr>
          <p:nvPr/>
        </p:nvCxnSpPr>
        <p:spPr bwMode="auto">
          <a:xfrm>
            <a:off x="1869299" y="2522665"/>
            <a:ext cx="456540" cy="10242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1B3097-A231-4308-9407-F97A50902E8C}"/>
              </a:ext>
            </a:extLst>
          </p:cNvPr>
          <p:cNvSpPr/>
          <p:nvPr/>
        </p:nvSpPr>
        <p:spPr>
          <a:xfrm>
            <a:off x="3797636" y="2444944"/>
            <a:ext cx="1688073" cy="543339"/>
          </a:xfrm>
          <a:prstGeom prst="round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Re- Analysis and Actions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6126F2-E6F9-487E-B995-AF95C97E726D}"/>
              </a:ext>
            </a:extLst>
          </p:cNvPr>
          <p:cNvCxnSpPr>
            <a:cxnSpLocks/>
          </p:cNvCxnSpPr>
          <p:nvPr/>
        </p:nvCxnSpPr>
        <p:spPr bwMode="auto">
          <a:xfrm>
            <a:off x="2325839" y="3643349"/>
            <a:ext cx="129200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61D3AE-950F-4192-A612-58A15D4C19AD}"/>
              </a:ext>
            </a:extLst>
          </p:cNvPr>
          <p:cNvCxnSpPr>
            <a:cxnSpLocks/>
          </p:cNvCxnSpPr>
          <p:nvPr/>
        </p:nvCxnSpPr>
        <p:spPr bwMode="auto">
          <a:xfrm flipV="1">
            <a:off x="3617843" y="3246783"/>
            <a:ext cx="371061" cy="3001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4070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451169-5654-4CC5-B195-24657EF91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81386"/>
              </p:ext>
            </p:extLst>
          </p:nvPr>
        </p:nvGraphicFramePr>
        <p:xfrm>
          <a:off x="32245" y="1290102"/>
          <a:ext cx="8816560" cy="5163707"/>
        </p:xfrm>
        <a:graphic>
          <a:graphicData uri="http://schemas.openxmlformats.org/drawingml/2006/table">
            <a:tbl>
              <a:tblPr/>
              <a:tblGrid>
                <a:gridCol w="454438">
                  <a:extLst>
                    <a:ext uri="{9D8B030D-6E8A-4147-A177-3AD203B41FA5}">
                      <a16:colId xmlns:a16="http://schemas.microsoft.com/office/drawing/2014/main" val="1993076370"/>
                    </a:ext>
                  </a:extLst>
                </a:gridCol>
                <a:gridCol w="742122">
                  <a:extLst>
                    <a:ext uri="{9D8B030D-6E8A-4147-A177-3AD203B41FA5}">
                      <a16:colId xmlns:a16="http://schemas.microsoft.com/office/drawing/2014/main" val="1480228728"/>
                    </a:ext>
                  </a:extLst>
                </a:gridCol>
                <a:gridCol w="2067339">
                  <a:extLst>
                    <a:ext uri="{9D8B030D-6E8A-4147-A177-3AD203B41FA5}">
                      <a16:colId xmlns:a16="http://schemas.microsoft.com/office/drawing/2014/main" val="164817400"/>
                    </a:ext>
                  </a:extLst>
                </a:gridCol>
                <a:gridCol w="2239617">
                  <a:extLst>
                    <a:ext uri="{9D8B030D-6E8A-4147-A177-3AD203B41FA5}">
                      <a16:colId xmlns:a16="http://schemas.microsoft.com/office/drawing/2014/main" val="1362386351"/>
                    </a:ext>
                  </a:extLst>
                </a:gridCol>
                <a:gridCol w="2635958">
                  <a:extLst>
                    <a:ext uri="{9D8B030D-6E8A-4147-A177-3AD203B41FA5}">
                      <a16:colId xmlns:a16="http://schemas.microsoft.com/office/drawing/2014/main" val="1435369226"/>
                    </a:ext>
                  </a:extLst>
                </a:gridCol>
                <a:gridCol w="677086">
                  <a:extLst>
                    <a:ext uri="{9D8B030D-6E8A-4147-A177-3AD203B41FA5}">
                      <a16:colId xmlns:a16="http://schemas.microsoft.com/office/drawing/2014/main" val="1158953685"/>
                    </a:ext>
                  </a:extLst>
                </a:gridCol>
              </a:tblGrid>
              <a:tr h="3139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 4M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Weak Area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Root Cause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Status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375228"/>
                  </a:ext>
                </a:extLst>
              </a:tr>
              <a:tr h="1805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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Detection Level By Operator not enough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Skill Level not sufficient as New method of inspection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Limit Sample Introduced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Training Conducted with Limit Sample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Ishiwara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 Test Conducted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Dedicated Manpower Decided for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764489"/>
                  </a:ext>
                </a:extLst>
              </a:tr>
              <a:tr h="6261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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Machine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Different Reading between Two GRT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Top Center Play observed at One GRT (Play:0.025)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Top Center play arrested (0.006)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782549"/>
                  </a:ext>
                </a:extLst>
              </a:tr>
              <a:tr h="1507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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Material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687799"/>
                  </a:ext>
                </a:extLst>
              </a:tr>
              <a:tr h="9106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  <a:sym typeface="Wingdings" panose="05000000000000000000" pitchFamily="2" charset="2"/>
                        </a:rPr>
                        <a:t></a:t>
                      </a:r>
                      <a:endParaRPr lang="en-US" sz="2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Awareness Level not enough among the Inspectors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Existing Standardization weak as New Method Of Inspection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Inspection Startup Check Sheet Provided</a:t>
                      </a: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" panose="020B0604030504040204" pitchFamily="34" charset="-128"/>
                          <a:ea typeface="Meiryo" panose="020B0604030504040204" pitchFamily="34" charset="-128"/>
                        </a:rPr>
                        <a:t>Mating Height level Standardized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57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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iryo" panose="020B0604030504040204" pitchFamily="34" charset="-128"/>
                        <a:ea typeface="Meiryo" panose="020B0604030504040204" pitchFamily="34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4927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03E6585-7ABE-41B6-ABB9-324578987355}"/>
              </a:ext>
            </a:extLst>
          </p:cNvPr>
          <p:cNvSpPr/>
          <p:nvPr/>
        </p:nvSpPr>
        <p:spPr>
          <a:xfrm>
            <a:off x="32245" y="808382"/>
            <a:ext cx="4539755" cy="369332"/>
          </a:xfrm>
          <a:prstGeom prst="rect">
            <a:avLst/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Weak Point Identification-Outflow</a:t>
            </a:r>
          </a:p>
        </p:txBody>
      </p:sp>
      <p:sp>
        <p:nvSpPr>
          <p:cNvPr id="6" name="テキスト ボックス 9">
            <a:extLst>
              <a:ext uri="{FF2B5EF4-FFF2-40B4-BE49-F238E27FC236}">
                <a16:creationId xmlns:a16="http://schemas.microsoft.com/office/drawing/2014/main" id="{70E0E7B5-2D18-4196-AF77-78171DDDC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5" y="107950"/>
            <a:ext cx="20117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eiryo" panose="020B0604030504040204" pitchFamily="34" charset="-128"/>
                <a:ea typeface="Meiryo" panose="020B0604030504040204" pitchFamily="34" charset="-128"/>
                <a:cs typeface="+mn-cs"/>
              </a:rPr>
              <a:t>GAP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C030E-585C-44B1-95DA-30C03A086EFE}"/>
              </a:ext>
            </a:extLst>
          </p:cNvPr>
          <p:cNvSpPr txBox="1"/>
          <p:nvPr/>
        </p:nvSpPr>
        <p:spPr>
          <a:xfrm>
            <a:off x="4810538" y="839160"/>
            <a:ext cx="3061253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Focus: GRT with Mating Part</a:t>
            </a:r>
          </a:p>
        </p:txBody>
      </p:sp>
    </p:spTree>
    <p:extLst>
      <p:ext uri="{BB962C8B-B14F-4D97-AF65-F5344CB8AC3E}">
        <p14:creationId xmlns:p14="http://schemas.microsoft.com/office/powerpoint/2010/main" val="388933646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2_20140830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/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600" dirty="0" smtClean="0">
            <a:latin typeface="Meiryo" panose="020B0604030504040204" pitchFamily="34" charset="-128"/>
            <a:ea typeface="Meiryo" panose="020B0604030504040204" pitchFamily="34" charset="-128"/>
            <a:cs typeface="Meiryo" panose="020B0604030504040204" pitchFamily="34" charset="-128"/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GPｺﾞｼｯｸE" pitchFamily="50" charset="-128"/>
            <a:ea typeface="HGPｺﾞｼｯｸE" pitchFamily="50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1762</TotalTime>
  <Words>1660</Words>
  <Application>Microsoft Office PowerPoint</Application>
  <PresentationFormat>On-screen Show (4:3)</PresentationFormat>
  <Paragraphs>640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HGPｺﾞｼｯｸE</vt:lpstr>
      <vt:lpstr>Meiryo</vt:lpstr>
      <vt:lpstr>Meiryo UI</vt:lpstr>
      <vt:lpstr>Arial</vt:lpstr>
      <vt:lpstr>Calibri</vt:lpstr>
      <vt:lpstr>Times New Roman</vt:lpstr>
      <vt:lpstr>Verdana</vt:lpstr>
      <vt:lpstr>2_20140830</vt:lpstr>
      <vt:lpstr>Worksheet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Kumman</dc:creator>
  <cp:lastModifiedBy>Ujjal Mishra</cp:lastModifiedBy>
  <cp:revision>160</cp:revision>
  <cp:lastPrinted>2020-10-23T03:31:54Z</cp:lastPrinted>
  <dcterms:created xsi:type="dcterms:W3CDTF">2020-10-22T04:45:30Z</dcterms:created>
  <dcterms:modified xsi:type="dcterms:W3CDTF">2021-07-13T11:24:08Z</dcterms:modified>
</cp:coreProperties>
</file>